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06" r:id="rId2"/>
    <p:sldId id="2614" r:id="rId3"/>
    <p:sldId id="2595" r:id="rId4"/>
    <p:sldId id="2686" r:id="rId5"/>
    <p:sldId id="2687" r:id="rId6"/>
    <p:sldId id="2621" r:id="rId7"/>
    <p:sldId id="2688" r:id="rId8"/>
    <p:sldId id="2689" r:id="rId9"/>
    <p:sldId id="2740" r:id="rId10"/>
    <p:sldId id="2790" r:id="rId11"/>
    <p:sldId id="2770" r:id="rId12"/>
    <p:sldId id="2791" r:id="rId13"/>
    <p:sldId id="2792" r:id="rId14"/>
    <p:sldId id="2793" r:id="rId15"/>
    <p:sldId id="2697" r:id="rId16"/>
    <p:sldId id="2703" r:id="rId17"/>
    <p:sldId id="2729" r:id="rId18"/>
    <p:sldId id="2745" r:id="rId19"/>
    <p:sldId id="2771" r:id="rId20"/>
    <p:sldId id="2711" r:id="rId21"/>
    <p:sldId id="2705" r:id="rId22"/>
    <p:sldId id="2706" r:id="rId23"/>
    <p:sldId id="2772" r:id="rId24"/>
    <p:sldId id="2773" r:id="rId25"/>
    <p:sldId id="2774" r:id="rId26"/>
    <p:sldId id="2775" r:id="rId27"/>
    <p:sldId id="2776" r:id="rId28"/>
    <p:sldId id="2777" r:id="rId29"/>
    <p:sldId id="2778" r:id="rId30"/>
    <p:sldId id="2779" r:id="rId31"/>
    <p:sldId id="2780" r:id="rId32"/>
    <p:sldId id="2794" r:id="rId33"/>
    <p:sldId id="2749" r:id="rId34"/>
    <p:sldId id="2795" r:id="rId35"/>
    <p:sldId id="2766" r:id="rId36"/>
    <p:sldId id="2781" r:id="rId37"/>
    <p:sldId id="2782" r:id="rId38"/>
    <p:sldId id="2783" r:id="rId39"/>
    <p:sldId id="2784" r:id="rId40"/>
    <p:sldId id="2756" r:id="rId41"/>
    <p:sldId id="2785" r:id="rId42"/>
    <p:sldId id="2786" r:id="rId43"/>
    <p:sldId id="2787" r:id="rId44"/>
    <p:sldId id="2788" r:id="rId45"/>
    <p:sldId id="2789" r:id="rId46"/>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4472C4"/>
    <a:srgbClr val="2F5597"/>
    <a:srgbClr val="FFFFFF"/>
    <a:srgbClr val="1736FF"/>
    <a:srgbClr val="E4E6E7"/>
    <a:srgbClr val="BFBEBD"/>
    <a:srgbClr val="F16005"/>
    <a:srgbClr val="C7D4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980" autoAdjust="0"/>
  </p:normalViewPr>
  <p:slideViewPr>
    <p:cSldViewPr snapToGrid="0" showGuides="1">
      <p:cViewPr varScale="1">
        <p:scale>
          <a:sx n="70" d="100"/>
          <a:sy n="70" d="100"/>
        </p:scale>
        <p:origin x="1118" y="38"/>
      </p:cViewPr>
      <p:guideLst>
        <p:guide orient="horz" pos="18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71917-B337-4335-AEF3-7EECED3CFA3F}" type="datetimeFigureOut">
              <a:rPr lang="zh-CN" altLang="en-US" smtClean="0"/>
              <a:t>2024/8/20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BB9C8-14E8-4727-93A3-876F3F25BCC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b="1"/>
              <a:t>T</a:t>
            </a:r>
            <a:r>
              <a:rPr lang="zh-CN" altLang="en-US"/>
              <a:t> 代表刚性变换（</a:t>
            </a:r>
            <a:r>
              <a:rPr lang="en-US" altLang="zh-CN"/>
              <a:t>Rigid Transformation</a:t>
            </a:r>
            <a:r>
              <a:rPr lang="zh-CN" altLang="en-US"/>
              <a:t>），它是将高斯点从规范空间（</a:t>
            </a:r>
            <a:r>
              <a:rPr lang="en-US" altLang="zh-CN"/>
              <a:t>canonical space</a:t>
            </a:r>
            <a:r>
              <a:rPr lang="zh-CN" altLang="en-US"/>
              <a:t>）转换到世界空间（</a:t>
            </a:r>
            <a:r>
              <a:rPr lang="en-US" altLang="zh-CN"/>
              <a:t>world space</a:t>
            </a:r>
            <a:r>
              <a:rPr lang="zh-CN" altLang="en-US"/>
              <a:t>）的过程。这个变换包括旋转和平移，用于调整高斯点的位置和方向。</a:t>
            </a:r>
          </a:p>
          <a:p>
            <a:r>
              <a:rPr lang="en-US" altLang="zh-CN" b="1"/>
              <a:t>β</a:t>
            </a:r>
            <a:r>
              <a:rPr lang="zh-CN" altLang="en-US"/>
              <a:t>代表头部姿态（</a:t>
            </a:r>
            <a:r>
              <a:rPr lang="en-US" altLang="zh-CN"/>
              <a:t>head pose</a:t>
            </a:r>
            <a:r>
              <a:rPr lang="zh-CN" altLang="en-US"/>
              <a:t>），它是影响刚性变换的一个参数。头部姿态通常包括平移和旋转，用于描述头部在三维空间中的具体位置和方向。</a:t>
            </a:r>
          </a:p>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1323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86137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a:t>SDF</a:t>
            </a:r>
            <a:r>
              <a:rPr lang="zh-CN" altLang="en-US"/>
              <a:t>是一种用于表示三维形状的隐式函数。对于空间中的每个点，</a:t>
            </a:r>
            <a:r>
              <a:rPr lang="en-US" altLang="zh-CN"/>
              <a:t>SDF</a:t>
            </a:r>
            <a:r>
              <a:rPr lang="zh-CN" altLang="en-US"/>
              <a:t>的值表示该点到最近的表面（例如，物体的表面）的距离。具体来说，</a:t>
            </a:r>
            <a:r>
              <a:rPr lang="en-US" altLang="zh-CN"/>
              <a:t>SDF</a:t>
            </a:r>
            <a:r>
              <a:rPr lang="zh-CN" altLang="en-US"/>
              <a:t>值为正表示该点在物体外部，为负表示在物体内部，</a:t>
            </a:r>
            <a:r>
              <a:rPr lang="en-US" altLang="zh-CN"/>
              <a:t>SDF</a:t>
            </a:r>
            <a:r>
              <a:rPr lang="zh-CN" altLang="en-US"/>
              <a:t>值为零则表示该点正好在物体表面。</a:t>
            </a:r>
            <a:endParaRPr lang="en-US" altLang="zh-CN"/>
          </a:p>
          <a:p>
            <a:r>
              <a:rPr lang="en-US" altLang="zh-CN"/>
              <a:t>DMTet</a:t>
            </a:r>
            <a:r>
              <a:rPr lang="zh-CN" altLang="en-US"/>
              <a:t>是一种用于从</a:t>
            </a:r>
            <a:r>
              <a:rPr lang="en-US" altLang="zh-CN"/>
              <a:t>SDF</a:t>
            </a:r>
            <a:r>
              <a:rPr lang="zh-CN" altLang="en-US"/>
              <a:t>中提取三维网格的技术。行进四面体算法是一种经典的网格生成方法，通过在空间中“行进”并连接各点来构建三维网格。深度行进四面体（</a:t>
            </a:r>
            <a:r>
              <a:rPr lang="en-US" altLang="zh-CN"/>
              <a:t>DMTet</a:t>
            </a:r>
            <a:r>
              <a:rPr lang="zh-CN" altLang="en-US"/>
              <a:t>）是该方法的深度学习版本，可以通过差分渲染等技术来优化网格生成过程。</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2592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a:t>SDF</a:t>
            </a:r>
            <a:r>
              <a:rPr lang="zh-CN" altLang="en-US"/>
              <a:t>是一种用于表示三维形状的隐式函数。对于空间中的每个点，</a:t>
            </a:r>
            <a:r>
              <a:rPr lang="en-US" altLang="zh-CN"/>
              <a:t>SDF</a:t>
            </a:r>
            <a:r>
              <a:rPr lang="zh-CN" altLang="en-US"/>
              <a:t>的值表示该点到最近的表面（例如，物体的表面）的距离。具体来说，</a:t>
            </a:r>
            <a:r>
              <a:rPr lang="en-US" altLang="zh-CN"/>
              <a:t>SDF</a:t>
            </a:r>
            <a:r>
              <a:rPr lang="zh-CN" altLang="en-US"/>
              <a:t>值为正表示该点在物体外部，为负表示在物体内部，</a:t>
            </a:r>
            <a:r>
              <a:rPr lang="en-US" altLang="zh-CN"/>
              <a:t>SDF</a:t>
            </a:r>
            <a:r>
              <a:rPr lang="zh-CN" altLang="en-US"/>
              <a:t>值为零则表示该点正好在物体表面。</a:t>
            </a:r>
            <a:endParaRPr lang="en-US" altLang="zh-CN"/>
          </a:p>
          <a:p>
            <a:r>
              <a:rPr lang="en-US" altLang="zh-CN"/>
              <a:t>DMTet</a:t>
            </a:r>
            <a:r>
              <a:rPr lang="zh-CN" altLang="en-US"/>
              <a:t>是一种用于从</a:t>
            </a:r>
            <a:r>
              <a:rPr lang="en-US" altLang="zh-CN"/>
              <a:t>SDF</a:t>
            </a:r>
            <a:r>
              <a:rPr lang="zh-CN" altLang="en-US"/>
              <a:t>中提取三维网格的技术。行进四面体算法是一种经典的网格生成方法，通过在空间中“行进”并连接各点来构建三维网格。深度行进四面体（</a:t>
            </a:r>
            <a:r>
              <a:rPr lang="en-US" altLang="zh-CN"/>
              <a:t>DMTet</a:t>
            </a:r>
            <a:r>
              <a:rPr lang="zh-CN" altLang="en-US"/>
              <a:t>）是该方法的深度学习版本，可以通过差分渲染等技术来优化网格生成过程。</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01610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zh-CN" altLang="en-US"/>
              <a:t>在本文中，</a:t>
            </a:r>
            <a:r>
              <a:rPr lang="zh-CN" altLang="en-US" b="1"/>
              <a:t>参数转移</a:t>
            </a:r>
            <a:r>
              <a:rPr lang="zh-CN" altLang="en-US"/>
              <a:t> 的作用是将通过前期优化得到的指导模型参数应用到高斯人头模型的初始化中，从而为后续的模型训练提供一个良好的起点。</a:t>
            </a:r>
            <a:endParaRPr lang="en-US" altLang="zh-CN"/>
          </a:p>
          <a:p>
            <a:r>
              <a:rPr lang="zh-CN" altLang="en-US" b="1"/>
              <a:t>稳定训练过程</a:t>
            </a:r>
            <a:r>
              <a:rPr lang="zh-CN" altLang="en-US"/>
              <a:t>：通过使用预先训练的指导模型来初始化高斯点的位置和特征向量，避免了随机初始化带来的不稳定性，从而使训练过程更加平稳和快速收敛。</a:t>
            </a:r>
          </a:p>
          <a:p>
            <a:r>
              <a:rPr lang="zh-CN" altLang="en-US" b="1"/>
              <a:t>提高模型性能</a:t>
            </a:r>
            <a:r>
              <a:rPr lang="zh-CN" altLang="en-US"/>
              <a:t>：预训练的指导模型已经通过</a:t>
            </a:r>
            <a:r>
              <a:rPr lang="en-US" altLang="zh-CN"/>
              <a:t>SDF</a:t>
            </a:r>
            <a:r>
              <a:rPr lang="zh-CN" altLang="en-US"/>
              <a:t>和</a:t>
            </a:r>
            <a:r>
              <a:rPr lang="en-US" altLang="zh-CN"/>
              <a:t>DMTet</a:t>
            </a:r>
            <a:r>
              <a:rPr lang="zh-CN" altLang="en-US"/>
              <a:t>方法生成了一个精确的中性网格，并且优化了颜色和变形相关的</a:t>
            </a:r>
            <a:r>
              <a:rPr lang="en-US" altLang="zh-CN"/>
              <a:t>MLP</a:t>
            </a:r>
            <a:r>
              <a:rPr lang="zh-CN" altLang="en-US"/>
              <a:t>。这些经过优化的参数能够帮助高斯人头模型更好地捕捉人头的几何形状和动态变化，从而提高最终生成的头像的质量。</a:t>
            </a:r>
          </a:p>
          <a:p>
            <a:r>
              <a:rPr lang="zh-CN" altLang="en-US" b="1"/>
              <a:t>减少计算开销</a:t>
            </a:r>
            <a:r>
              <a:rPr lang="zh-CN" altLang="en-US"/>
              <a:t>：通过参数转移，模型不需要从头开始学习每个参数，而是利用了之前的训练成果。这种方法能够减少训练过程中所需的计算资源和时间。</a:t>
            </a:r>
          </a:p>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21524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16521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0085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73592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75307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67292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4739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99652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22</a:t>
            </a:fld>
            <a:endParaRPr kumimoji="1" lang="zh-CN" altLang="en-US"/>
          </a:p>
        </p:txBody>
      </p:sp>
    </p:spTree>
    <p:extLst>
      <p:ext uri="{BB962C8B-B14F-4D97-AF65-F5344CB8AC3E}">
        <p14:creationId xmlns:p14="http://schemas.microsoft.com/office/powerpoint/2010/main" val="3737918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23</a:t>
            </a:fld>
            <a:endParaRPr kumimoji="1" lang="zh-CN" altLang="en-US"/>
          </a:p>
        </p:txBody>
      </p:sp>
    </p:spTree>
    <p:extLst>
      <p:ext uri="{BB962C8B-B14F-4D97-AF65-F5344CB8AC3E}">
        <p14:creationId xmlns:p14="http://schemas.microsoft.com/office/powerpoint/2010/main" val="1477707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24</a:t>
            </a:fld>
            <a:endParaRPr kumimoji="1" lang="zh-CN" altLang="en-US"/>
          </a:p>
        </p:txBody>
      </p:sp>
    </p:spTree>
    <p:extLst>
      <p:ext uri="{BB962C8B-B14F-4D97-AF65-F5344CB8AC3E}">
        <p14:creationId xmlns:p14="http://schemas.microsoft.com/office/powerpoint/2010/main" val="3786884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25</a:t>
            </a:fld>
            <a:endParaRPr kumimoji="1" lang="zh-CN" altLang="en-US"/>
          </a:p>
        </p:txBody>
      </p:sp>
    </p:spTree>
    <p:extLst>
      <p:ext uri="{BB962C8B-B14F-4D97-AF65-F5344CB8AC3E}">
        <p14:creationId xmlns:p14="http://schemas.microsoft.com/office/powerpoint/2010/main" val="182027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26</a:t>
            </a:fld>
            <a:endParaRPr kumimoji="1" lang="zh-CN" altLang="en-US"/>
          </a:p>
        </p:txBody>
      </p:sp>
    </p:spTree>
    <p:extLst>
      <p:ext uri="{BB962C8B-B14F-4D97-AF65-F5344CB8AC3E}">
        <p14:creationId xmlns:p14="http://schemas.microsoft.com/office/powerpoint/2010/main" val="4195655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251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28</a:t>
            </a:fld>
            <a:endParaRPr kumimoji="1" lang="zh-CN" altLang="en-US"/>
          </a:p>
        </p:txBody>
      </p:sp>
    </p:spTree>
    <p:extLst>
      <p:ext uri="{BB962C8B-B14F-4D97-AF65-F5344CB8AC3E}">
        <p14:creationId xmlns:p14="http://schemas.microsoft.com/office/powerpoint/2010/main" val="948679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8264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在本文的</a:t>
            </a:r>
            <a:r>
              <a:rPr lang="en-US" altLang="zh-CN"/>
              <a:t>OSTNet</a:t>
            </a:r>
            <a:r>
              <a:rPr lang="zh-CN" altLang="en-US"/>
              <a:t>框架中，作者提出了一个</a:t>
            </a:r>
            <a:r>
              <a:rPr lang="zh-CN" altLang="en-US" b="1"/>
              <a:t>尺度转换模块</a:t>
            </a:r>
            <a:r>
              <a:rPr lang="zh-CN" altLang="en-US"/>
              <a:t>，用于对齐源图像和驱动图像的尺度，从而生成一个经过尺度矫正的图像 </a:t>
            </a:r>
            <a:r>
              <a:rPr lang="en-US" altLang="zh-CN"/>
              <a:t>I^D\hat{I}_DI^D​</a:t>
            </a:r>
            <a:r>
              <a:rPr lang="zh-CN" altLang="en-US"/>
              <a:t>。这个过程是通过提取源图像 </a:t>
            </a:r>
            <a:r>
              <a:rPr lang="en-US" altLang="zh-CN"/>
              <a:t>IS\text{I}_SIS​ </a:t>
            </a:r>
            <a:r>
              <a:rPr lang="zh-CN" altLang="en-US"/>
              <a:t>和驱动图像 </a:t>
            </a:r>
            <a:r>
              <a:rPr lang="en-US" altLang="zh-CN"/>
              <a:t>ID\text{I}_DID​ </a:t>
            </a:r>
            <a:r>
              <a:rPr lang="zh-CN" altLang="en-US"/>
              <a:t>的关键点来实现的。具体来说，这个模块会利用这些关键点中的尺度信息进行转换，使得驱动图像的尺度与源图像的尺度匹配。</a:t>
            </a:r>
          </a:p>
          <a:p>
            <a:r>
              <a:rPr lang="zh-CN" altLang="en-US"/>
              <a:t>为了在生成过程中保持这种尺度信息的准确性，作者将从尺度转换模块中学到的尺度信息 </a:t>
            </a:r>
            <a:r>
              <a:rPr lang="en-US" altLang="zh-CN"/>
              <a:t>zzz </a:t>
            </a:r>
            <a:r>
              <a:rPr lang="zh-CN" altLang="en-US"/>
              <a:t>嵌入到整个生成过程的每一层。这意味着，在生成视频的过程中，作者的方法可以动态地在线调整驱动图像的尺度，并生成具有准确尺度的最终结果。</a:t>
            </a:r>
          </a:p>
          <a:p>
            <a:r>
              <a:rPr lang="zh-CN" altLang="en-US"/>
              <a:t>同时，为了帮助尺度转换模块以及整个网络更好地学习和优化，作者引入了</a:t>
            </a:r>
            <a:r>
              <a:rPr lang="zh-CN" altLang="en-US" b="1"/>
              <a:t>重建损失（</a:t>
            </a:r>
            <a:r>
              <a:rPr lang="en-US" altLang="zh-CN" b="1"/>
              <a:t>LrecL_{\text{rec}}Lrec​</a:t>
            </a:r>
            <a:r>
              <a:rPr lang="zh-CN" altLang="en-US"/>
              <a:t>）。通过使用这个损失函数，作者能够在训练过程中指导模型更准确地调整并保持面部的尺度信息，从而提高最终生成的图像质量和准确度。</a:t>
            </a:r>
          </a:p>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78618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56122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zh-CN" altLang="en-US"/>
              <a:t>该损失通过预训练的 </a:t>
            </a:r>
            <a:r>
              <a:rPr lang="en-US" altLang="zh-CN"/>
              <a:t>VGG-19 </a:t>
            </a:r>
            <a:r>
              <a:rPr lang="zh-CN" altLang="en-US"/>
              <a:t>网络在多分辨率下计算：其中，</a:t>
            </a:r>
            <a:r>
              <a:rPr lang="en-US" altLang="zh-CN"/>
              <a:t>Vi</a:t>
            </a:r>
            <a:r>
              <a:rPr lang="zh-CN" altLang="en-US"/>
              <a:t>表示 </a:t>
            </a:r>
            <a:r>
              <a:rPr lang="en-US" altLang="zh-CN"/>
              <a:t>VGG-19 </a:t>
            </a:r>
            <a:r>
              <a:rPr lang="zh-CN" altLang="en-US"/>
              <a:t>网络的第 </a:t>
            </a:r>
            <a:r>
              <a:rPr lang="en-US" altLang="zh-CN"/>
              <a:t>i</a:t>
            </a:r>
            <a:r>
              <a:rPr lang="zh-CN" altLang="en-US"/>
              <a:t>层特征表示，</a:t>
            </a:r>
            <a:r>
              <a:rPr lang="en-US" altLang="zh-CN"/>
              <a:t>j</a:t>
            </a:r>
            <a:r>
              <a:rPr lang="zh-CN" altLang="en-US"/>
              <a:t>表示图像被下采样的次数。</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37895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a:t>Ci</a:t>
            </a:r>
            <a:r>
              <a:rPr lang="zh-CN" altLang="en-US"/>
              <a:t>和</a:t>
            </a:r>
            <a:r>
              <a:rPr lang="en-US" altLang="zh-CN"/>
              <a:t>ti</a:t>
            </a:r>
            <a:r>
              <a:rPr lang="zh-CN" altLang="en-US"/>
              <a:t>分别表示音频的内容和音色。正样本在内容上与锚定音频一致，但音色不同。负样本音色相同但内容不同。</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65761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a:t>Ci</a:t>
            </a:r>
            <a:r>
              <a:rPr lang="zh-CN" altLang="en-US"/>
              <a:t>和</a:t>
            </a:r>
            <a:r>
              <a:rPr lang="en-US" altLang="zh-CN"/>
              <a:t>ti</a:t>
            </a:r>
            <a:r>
              <a:rPr lang="zh-CN" altLang="en-US"/>
              <a:t>分别表示音频的内容和音色。正样本在内容上与锚定音频一致，但音色不同。负样本音色相同但内容不同。</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02316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24481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zh-CN" altLang="en-US"/>
              <a:t>其中，</a:t>
            </a:r>
            <a:r>
              <a:rPr lang="en-US" altLang="zh-CN"/>
              <a:t>λ1\lambda_1λ1​</a:t>
            </a:r>
            <a:r>
              <a:rPr lang="zh-CN" altLang="en-US"/>
              <a:t>、</a:t>
            </a:r>
            <a:r>
              <a:rPr lang="en-US" altLang="zh-CN"/>
              <a:t>λ2\lambda_2λ2​ </a:t>
            </a:r>
            <a:r>
              <a:rPr lang="zh-CN" altLang="en-US"/>
              <a:t>和 </a:t>
            </a:r>
            <a:r>
              <a:rPr lang="en-US" altLang="zh-CN"/>
              <a:t>λ3\lambda_3λ3​ </a:t>
            </a:r>
            <a:r>
              <a:rPr lang="zh-CN" altLang="en-US"/>
              <a:t>是用于平衡各个损失的超参数。通过调节这些超参数，我们可以在不同的损失之间取得最佳平衡，从而提高模型的整体表现。</a:t>
            </a:r>
          </a:p>
          <a:p>
            <a:r>
              <a:rPr lang="zh-CN" altLang="en-US"/>
              <a:t>这种端到端的训练方式确保了网络能够有效学习到尺度转换和面部生成的复杂任务，最终生成出与源图像在尺度上高度一致的面部图像。</a:t>
            </a:r>
          </a:p>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28950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03079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41578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03081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a:t>
            </a:fld>
            <a:endParaRPr kumimoji="1" lang="zh-CN" altLang="en-US"/>
          </a:p>
        </p:txBody>
      </p:sp>
    </p:spTree>
    <p:extLst>
      <p:ext uri="{BB962C8B-B14F-4D97-AF65-F5344CB8AC3E}">
        <p14:creationId xmlns:p14="http://schemas.microsoft.com/office/powerpoint/2010/main" val="805640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97038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75863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64279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46526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44</a:t>
            </a:fld>
            <a:endParaRPr kumimoji="1" lang="zh-CN" altLang="en-US"/>
          </a:p>
        </p:txBody>
      </p:sp>
    </p:spTree>
    <p:extLst>
      <p:ext uri="{BB962C8B-B14F-4D97-AF65-F5344CB8AC3E}">
        <p14:creationId xmlns:p14="http://schemas.microsoft.com/office/powerpoint/2010/main" val="2020335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45</a:t>
            </a:fld>
            <a:endParaRPr kumimoji="1" lang="zh-CN" altLang="en-US"/>
          </a:p>
        </p:txBody>
      </p:sp>
    </p:spTree>
    <p:extLst>
      <p:ext uri="{BB962C8B-B14F-4D97-AF65-F5344CB8AC3E}">
        <p14:creationId xmlns:p14="http://schemas.microsoft.com/office/powerpoint/2010/main" val="920931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9681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1475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高斯人头头像的渲染和重建过程包括三个阶段：首先，系统优化一个包含中性网格、变形多层感知机（</a:t>
            </a:r>
            <a:r>
              <a:rPr lang="en-US" altLang="zh-CN"/>
              <a:t>MLP</a:t>
            </a:r>
            <a:r>
              <a:rPr lang="zh-CN" altLang="en-US"/>
              <a:t>）和颜色</a:t>
            </a:r>
            <a:r>
              <a:rPr lang="en-US" altLang="zh-CN"/>
              <a:t>MLP</a:t>
            </a:r>
            <a:r>
              <a:rPr lang="zh-CN" altLang="en-US"/>
              <a:t>的指导模型，用于捕捉头像的基本几何形状、颜色和变形特征。接着，利用优化后的指导模型初始化中性高斯点和动态生成器，这些高斯点表示头像在无表情状态下的</a:t>
            </a:r>
            <a:r>
              <a:rPr lang="en-US" altLang="zh-CN"/>
              <a:t>3D</a:t>
            </a:r>
            <a:r>
              <a:rPr lang="zh-CN" altLang="en-US"/>
              <a:t>点。最后，通过可微渲染和超分辨率网络将这些高斯点渲染为</a:t>
            </a:r>
            <a:r>
              <a:rPr lang="en-US" altLang="zh-CN"/>
              <a:t>2K</a:t>
            </a:r>
            <a:r>
              <a:rPr lang="zh-CN" altLang="en-US"/>
              <a:t>分辨率的</a:t>
            </a:r>
            <a:r>
              <a:rPr lang="en-US" altLang="zh-CN"/>
              <a:t>RGB</a:t>
            </a:r>
            <a:r>
              <a:rPr lang="zh-CN" altLang="en-US"/>
              <a:t>图像，并在多视角</a:t>
            </a:r>
            <a:r>
              <a:rPr lang="en-US" altLang="zh-CN"/>
              <a:t>RGB</a:t>
            </a:r>
            <a:r>
              <a:rPr lang="zh-CN" altLang="en-US"/>
              <a:t>视频的监督下进行训练，以生成逼真且具有复杂表情的</a:t>
            </a:r>
            <a:r>
              <a:rPr lang="en-US" altLang="zh-CN"/>
              <a:t>3D</a:t>
            </a:r>
            <a:r>
              <a:rPr lang="zh-CN" altLang="en-US"/>
              <a:t>人头头像。</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924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8634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4BA96C3-EDA1-4EE1-B967-B3E441F67AF9}" type="datetimeFigureOut">
              <a:rPr lang="zh-CN" altLang="en-US" smtClean="0"/>
              <a:t>2024/8/20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4BA96C3-EDA1-4EE1-B967-B3E441F67AF9}" type="datetimeFigureOut">
              <a:rPr lang="zh-CN" altLang="en-US" smtClean="0"/>
              <a:t>2024/8/20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BA96C3-EDA1-4EE1-B967-B3E441F67AF9}" type="datetimeFigureOut">
              <a:rPr lang="zh-CN" altLang="en-US" smtClean="0"/>
              <a:t>2024/8/20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A96C3-EDA1-4EE1-B967-B3E441F67AF9}" type="datetimeFigureOut">
              <a:rPr lang="zh-CN" altLang="en-US" smtClean="0"/>
              <a:t>2024/8/20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80B0F-6881-4047-A1BD-5901B0F00B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ags" Target="../tags/tag9.xml"/><Relationship Id="rId16" Type="http://schemas.openxmlformats.org/officeDocument/2006/relationships/image" Target="../media/image18.png"/><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notesSlide" Target="../notesSlides/notesSlide10.xml"/><Relationship Id="rId9" Type="http://schemas.openxmlformats.org/officeDocument/2006/relationships/image" Target="../media/image11.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notesSlide" Target="../notesSlides/notesSlide11.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9.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tags" Target="../tags/tag15.xml"/><Relationship Id="rId16" Type="http://schemas.openxmlformats.org/officeDocument/2006/relationships/image" Target="../media/image41.png"/><Relationship Id="rId1" Type="http://schemas.openxmlformats.org/officeDocument/2006/relationships/tags" Target="../tags/tag1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notesSlide" Target="../notesSlides/notesSlide13.xml"/><Relationship Id="rId9" Type="http://schemas.openxmlformats.org/officeDocument/2006/relationships/image" Target="../media/image34.png"/><Relationship Id="rId1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4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4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4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4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49.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7.xml"/><Relationship Id="rId7" Type="http://schemas.openxmlformats.org/officeDocument/2006/relationships/image" Target="../media/image52.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1.png"/><Relationship Id="rId3" Type="http://schemas.openxmlformats.org/officeDocument/2006/relationships/slideLayout" Target="../slideLayouts/slideLayout7.xml"/><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notesSlide" Target="../notesSlides/notesSlide32.xml"/><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6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slideLayout" Target="../slideLayouts/slideLayout7.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notesSlide" Target="../notesSlides/notesSlide34.xml"/><Relationship Id="rId9"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Layout" Target="../slideLayouts/slideLayout7.xml"/><Relationship Id="rId7" Type="http://schemas.openxmlformats.org/officeDocument/2006/relationships/image" Target="../media/image73.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75.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76.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77.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0.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圆角 4">
            <a:extLst>
              <a:ext uri="{FF2B5EF4-FFF2-40B4-BE49-F238E27FC236}">
                <a16:creationId xmlns:a16="http://schemas.microsoft.com/office/drawing/2014/main" id="{BC276567-6C8C-B70B-6E45-5861646970D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7" name="组合 36"/>
          <p:cNvGrpSpPr/>
          <p:nvPr/>
        </p:nvGrpSpPr>
        <p:grpSpPr>
          <a:xfrm rot="15433288">
            <a:off x="2951347" y="-245645"/>
            <a:ext cx="6361278" cy="7047820"/>
            <a:chOff x="4297364" y="903288"/>
            <a:chExt cx="2946834" cy="3067178"/>
          </a:xfrm>
          <a:solidFill>
            <a:schemeClr val="accent1">
              <a:alpha val="3000"/>
            </a:schemeClr>
          </a:solidFill>
        </p:grpSpPr>
        <p:sp>
          <p:nvSpPr>
            <p:cNvPr id="38"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39"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0"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1"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6" name="组合 5"/>
          <p:cNvGrpSpPr/>
          <p:nvPr/>
        </p:nvGrpSpPr>
        <p:grpSpPr>
          <a:xfrm>
            <a:off x="-161925" y="129540"/>
            <a:ext cx="2284730" cy="636270"/>
            <a:chOff x="1984" y="111"/>
            <a:chExt cx="3598" cy="1002"/>
          </a:xfrm>
        </p:grpSpPr>
        <p:sp>
          <p:nvSpPr>
            <p:cNvPr id="3" name="任意多边形 2"/>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9" name="标题 1">
            <a:extLst>
              <a:ext uri="{FF2B5EF4-FFF2-40B4-BE49-F238E27FC236}">
                <a16:creationId xmlns:a16="http://schemas.microsoft.com/office/drawing/2014/main" id="{25E3AC34-2ED2-9BBD-9FA0-4FE5BE724D47}"/>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10" name="副标题 2">
            <a:extLst>
              <a:ext uri="{FF2B5EF4-FFF2-40B4-BE49-F238E27FC236}">
                <a16:creationId xmlns:a16="http://schemas.microsoft.com/office/drawing/2014/main" id="{876CC5B0-1860-324C-4CC2-9F8C0F4D0C6C}"/>
              </a:ext>
            </a:extLst>
          </p:cNvPr>
          <p:cNvSpPr txBox="1">
            <a:spLocks/>
          </p:cNvSpPr>
          <p:nvPr/>
        </p:nvSpPr>
        <p:spPr>
          <a:xfrm>
            <a:off x="980440" y="2489100"/>
            <a:ext cx="10597009"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3600">
                <a:solidFill>
                  <a:srgbClr val="000000"/>
                </a:solidFill>
                <a:latin typeface="微软雅黑" panose="020B0503020204020204" pitchFamily="34" charset="-122"/>
                <a:ea typeface="微软雅黑" panose="020B0503020204020204" pitchFamily="34" charset="-122"/>
                <a:cs typeface="+mj-cs"/>
              </a:rPr>
              <a:t>Gaussian Head Avatar: Ultra High-fidelity Head Avatar via Dynamic Gaussians</a:t>
            </a:r>
            <a:endParaRPr lang="en-US" altLang="zh-CN" sz="3600" dirty="0">
              <a:solidFill>
                <a:srgbClr val="000000"/>
              </a:solidFill>
              <a:latin typeface="微软雅黑" panose="020B0503020204020204" pitchFamily="34" charset="-122"/>
              <a:ea typeface="微软雅黑" panose="020B0503020204020204" pitchFamily="34" charset="-122"/>
              <a:cs typeface="+mj-cs"/>
            </a:endParaRPr>
          </a:p>
        </p:txBody>
      </p:sp>
      <p:sp>
        <p:nvSpPr>
          <p:cNvPr id="11" name="文本框 10">
            <a:extLst>
              <a:ext uri="{FF2B5EF4-FFF2-40B4-BE49-F238E27FC236}">
                <a16:creationId xmlns:a16="http://schemas.microsoft.com/office/drawing/2014/main" id="{817F2E9C-CE6B-BB86-1C0B-67AB93B77810}"/>
              </a:ext>
            </a:extLst>
          </p:cNvPr>
          <p:cNvSpPr txBox="1"/>
          <p:nvPr/>
        </p:nvSpPr>
        <p:spPr>
          <a:xfrm>
            <a:off x="4385239" y="4339579"/>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12" name="文本框 11">
            <a:extLst>
              <a:ext uri="{FF2B5EF4-FFF2-40B4-BE49-F238E27FC236}">
                <a16:creationId xmlns:a16="http://schemas.microsoft.com/office/drawing/2014/main" id="{306A7589-762E-8AC2-5D21-16F9B83A253F}"/>
              </a:ext>
            </a:extLst>
          </p:cNvPr>
          <p:cNvSpPr txBox="1"/>
          <p:nvPr/>
        </p:nvSpPr>
        <p:spPr>
          <a:xfrm>
            <a:off x="5051721" y="5156972"/>
            <a:ext cx="2088557" cy="523220"/>
          </a:xfrm>
          <a:prstGeom prst="rect">
            <a:avLst/>
          </a:prstGeom>
          <a:noFill/>
        </p:spPr>
        <p:txBody>
          <a:bodyPr wrap="square" rtlCol="0">
            <a:spAutoFit/>
          </a:bodyPr>
          <a:lstStyle/>
          <a:p>
            <a:r>
              <a:rPr lang="en-US" altLang="zh-CN" sz="2800">
                <a:latin typeface="宋体" panose="02010600030101010101" pitchFamily="2" charset="-122"/>
                <a:ea typeface="宋体" panose="02010600030101010101" pitchFamily="2" charset="-122"/>
              </a:rPr>
              <a:t>2024.08.22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27E3685B-D2BC-795E-D94D-0AD5016FB70C}"/>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lang="zh-CN" altLang="en-US" sz="1600">
                <a:latin typeface="微软雅黑 Light" panose="020B0502040204020203" pitchFamily="34" charset="-122"/>
                <a:ea typeface="微软雅黑 Light" panose="020B0502040204020203" pitchFamily="34" charset="-122"/>
              </a:rPr>
              <a:t>：</a:t>
            </a: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 Xu Y, Chen B, Li Z, et al. </a:t>
            </a: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16875" y="-38227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293057" y="1415425"/>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动态变化的细节</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Avatar Representation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68302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31808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863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4251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4" name="组合 23">
            <a:extLst>
              <a:ext uri="{FF2B5EF4-FFF2-40B4-BE49-F238E27FC236}">
                <a16:creationId xmlns:a16="http://schemas.microsoft.com/office/drawing/2014/main" id="{474C9449-DCBE-05C4-15F4-5A2CD7FAE71B}"/>
              </a:ext>
            </a:extLst>
          </p:cNvPr>
          <p:cNvGrpSpPr/>
          <p:nvPr/>
        </p:nvGrpSpPr>
        <p:grpSpPr>
          <a:xfrm>
            <a:off x="483244" y="1855156"/>
            <a:ext cx="11060643" cy="1880755"/>
            <a:chOff x="483244" y="1855156"/>
            <a:chExt cx="11060643" cy="1880755"/>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3773315-CCB7-14F0-C18A-BCED993A978F}"/>
                    </a:ext>
                  </a:extLst>
                </p:cNvPr>
                <p:cNvSpPr txBox="1"/>
                <p:nvPr/>
              </p:nvSpPr>
              <p:spPr>
                <a:xfrm>
                  <a:off x="782706" y="2968072"/>
                  <a:ext cx="10761181" cy="767839"/>
                </a:xfrm>
                <a:prstGeom prst="rect">
                  <a:avLst/>
                </a:prstGeom>
                <a:noFill/>
              </p:spPr>
              <p:txBody>
                <a:bodyPr wrap="square">
                  <a:spAutoFit/>
                </a:bodyPr>
                <a:lstStyle/>
                <a:p>
                  <a:pPr>
                    <a:lnSpc>
                      <a:spcPct val="110000"/>
                    </a:lnSpc>
                    <a:spcBef>
                      <a:spcPts val="500"/>
                    </a:spcBef>
                    <a:spcAft>
                      <a:spcPts val="300"/>
                    </a:spcAft>
                  </a:pPr>
                  <a:r>
                    <a:rPr lang="zh-CN" altLang="en-US" sz="200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𝑒𝑥𝑝</m:t>
                          </m:r>
                        </m:sub>
                      </m:sSub>
                      <m:d>
                        <m:d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𝑝𝑜𝑠𝑒</m:t>
                          </m:r>
                        </m:sub>
                      </m:sSub>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分别表示表情和头部姿态对高斯点的影响程度。一般假设，距离</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标志点较近的高斯点受表情系数影响较大，而距离较远的高斯点受头部姿态影响较大。</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F3773315-CCB7-14F0-C18A-BCED993A978F}"/>
                    </a:ext>
                  </a:extLst>
                </p:cNvPr>
                <p:cNvSpPr txBox="1">
                  <a:spLocks noRot="1" noChangeAspect="1" noMove="1" noResize="1" noEditPoints="1" noAdjustHandles="1" noChangeArrowheads="1" noChangeShapeType="1" noTextEdit="1"/>
                </p:cNvSpPr>
                <p:nvPr/>
              </p:nvSpPr>
              <p:spPr>
                <a:xfrm>
                  <a:off x="782706" y="2968072"/>
                  <a:ext cx="10761181" cy="767839"/>
                </a:xfrm>
                <a:prstGeom prst="rect">
                  <a:avLst/>
                </a:prstGeom>
                <a:blipFill>
                  <a:blip r:embed="rId5"/>
                  <a:stretch>
                    <a:fillRect l="-566" t="-3968" r="-510" b="-11111"/>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FBB31CE6-DC59-A11E-9D8B-93CF279F71F1}"/>
                </a:ext>
              </a:extLst>
            </p:cNvPr>
            <p:cNvGrpSpPr/>
            <p:nvPr/>
          </p:nvGrpSpPr>
          <p:grpSpPr>
            <a:xfrm>
              <a:off x="483244" y="1855156"/>
              <a:ext cx="11060643" cy="1175914"/>
              <a:chOff x="483244" y="1855156"/>
              <a:chExt cx="11060643" cy="1175914"/>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483244" y="1855156"/>
                    <a:ext cx="11060643" cy="115788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位置的变化：</a:t>
                    </a:r>
                    <a:r>
                      <a:rPr lang="zh-CN" altLang="en-US" sz="2000">
                        <a:latin typeface="Times New Roman" panose="02020603050405020304" pitchFamily="18" charset="0"/>
                        <a:ea typeface="宋体" panose="02010600030101010101" pitchFamily="2" charset="-122"/>
                        <a:cs typeface="Times New Roman" panose="02020603050405020304" pitchFamily="18" charset="0"/>
                      </a:rPr>
                      <a:t>表情会导致中性模型的几何变形，这通过高斯点的位置位移来建模。具体而言，通过两个不同的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Sup>
                          <m:sSubSup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𝑑𝑒𝑓</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𝑒𝑥𝑝</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𝑑𝑒𝑓</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𝑝𝑜𝑠𝑒</m:t>
                            </m:r>
                          </m:sup>
                        </m:sSubSup>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）分别预测由表情和头部姿态控制的位移，然后将它们加到中性位置上：</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483244" y="1855156"/>
                    <a:ext cx="11060643" cy="1157881"/>
                  </a:xfrm>
                  <a:prstGeom prst="rect">
                    <a:avLst/>
                  </a:prstGeom>
                  <a:blipFill>
                    <a:blip r:embed="rId6"/>
                    <a:stretch>
                      <a:fillRect l="-496" t="-3684" b="-7368"/>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B49BF6D0-3419-CA05-2536-1EF53D018FCC}"/>
                  </a:ext>
                </a:extLst>
              </p:cNvPr>
              <p:cNvGrpSpPr/>
              <p:nvPr/>
            </p:nvGrpSpPr>
            <p:grpSpPr>
              <a:xfrm>
                <a:off x="2646607" y="2640545"/>
                <a:ext cx="5770719" cy="390525"/>
                <a:chOff x="2831733" y="2747487"/>
                <a:chExt cx="5770719" cy="390525"/>
              </a:xfrm>
            </p:grpSpPr>
            <p:pic>
              <p:nvPicPr>
                <p:cNvPr id="12" name="图片 11">
                  <a:extLst>
                    <a:ext uri="{FF2B5EF4-FFF2-40B4-BE49-F238E27FC236}">
                      <a16:creationId xmlns:a16="http://schemas.microsoft.com/office/drawing/2014/main" id="{BB3D1485-56C8-0097-E828-D61CB62CAD47}"/>
                    </a:ext>
                  </a:extLst>
                </p:cNvPr>
                <p:cNvPicPr>
                  <a:picLocks noChangeAspect="1"/>
                </p:cNvPicPr>
                <p:nvPr/>
              </p:nvPicPr>
              <p:blipFill>
                <a:blip r:embed="rId7"/>
                <a:stretch>
                  <a:fillRect/>
                </a:stretch>
              </p:blipFill>
              <p:spPr>
                <a:xfrm>
                  <a:off x="6059277" y="2747487"/>
                  <a:ext cx="2543175" cy="390525"/>
                </a:xfrm>
                <a:prstGeom prst="rect">
                  <a:avLst/>
                </a:prstGeom>
              </p:spPr>
            </p:pic>
            <p:pic>
              <p:nvPicPr>
                <p:cNvPr id="5" name="图片 4">
                  <a:extLst>
                    <a:ext uri="{FF2B5EF4-FFF2-40B4-BE49-F238E27FC236}">
                      <a16:creationId xmlns:a16="http://schemas.microsoft.com/office/drawing/2014/main" id="{04C97D38-948B-42C9-7C2E-0347956AE676}"/>
                    </a:ext>
                  </a:extLst>
                </p:cNvPr>
                <p:cNvPicPr>
                  <a:picLocks noChangeAspect="1"/>
                </p:cNvPicPr>
                <p:nvPr/>
              </p:nvPicPr>
              <p:blipFill>
                <a:blip r:embed="rId8"/>
                <a:stretch>
                  <a:fillRect/>
                </a:stretch>
              </p:blipFill>
              <p:spPr>
                <a:xfrm>
                  <a:off x="2831733" y="2751057"/>
                  <a:ext cx="3314700" cy="381000"/>
                </a:xfrm>
                <a:prstGeom prst="rect">
                  <a:avLst/>
                </a:prstGeom>
              </p:spPr>
            </p:pic>
          </p:grpSp>
        </p:grpSp>
      </p:grpSp>
      <p:grpSp>
        <p:nvGrpSpPr>
          <p:cNvPr id="71" name="组合 70">
            <a:extLst>
              <a:ext uri="{FF2B5EF4-FFF2-40B4-BE49-F238E27FC236}">
                <a16:creationId xmlns:a16="http://schemas.microsoft.com/office/drawing/2014/main" id="{BC7DECBC-9EF3-173E-F81A-BAFF2774DDAB}"/>
              </a:ext>
            </a:extLst>
          </p:cNvPr>
          <p:cNvGrpSpPr/>
          <p:nvPr/>
        </p:nvGrpSpPr>
        <p:grpSpPr>
          <a:xfrm>
            <a:off x="483243" y="3656093"/>
            <a:ext cx="11060643" cy="829843"/>
            <a:chOff x="483243" y="3683170"/>
            <a:chExt cx="11060643" cy="829843"/>
          </a:xfrm>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FE3CBD0-34BE-FFC4-1EA9-73003FC51BBA}"/>
                    </a:ext>
                  </a:extLst>
                </p:cNvPr>
                <p:cNvSpPr txBox="1"/>
                <p:nvPr/>
              </p:nvSpPr>
              <p:spPr>
                <a:xfrm>
                  <a:off x="483243" y="3683170"/>
                  <a:ext cx="11060643" cy="82984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颜色的变化：</a:t>
                  </a:r>
                  <a:r>
                    <a:rPr lang="zh-CN" altLang="en-US" sz="2000">
                      <a:latin typeface="Times New Roman" panose="02020603050405020304" pitchFamily="18" charset="0"/>
                      <a:ea typeface="宋体" panose="02010600030101010101" pitchFamily="2" charset="-122"/>
                      <a:cs typeface="Times New Roman" panose="02020603050405020304" pitchFamily="18" charset="0"/>
                    </a:rPr>
                    <a:t>动态细节的建模通常需要随表情变化的动态颜色。颜色通过两个</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Sup>
                        <m:sSubSup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𝑐𝑜𝑙</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𝑒𝑥𝑝</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𝑐𝑜𝑙</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𝑝𝑜𝑠𝑒</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）直接预测：</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AFE3CBD0-34BE-FFC4-1EA9-73003FC51BBA}"/>
                    </a:ext>
                  </a:extLst>
                </p:cNvPr>
                <p:cNvSpPr txBox="1">
                  <a:spLocks noRot="1" noChangeAspect="1" noMove="1" noResize="1" noEditPoints="1" noAdjustHandles="1" noChangeArrowheads="1" noChangeShapeType="1" noTextEdit="1"/>
                </p:cNvSpPr>
                <p:nvPr/>
              </p:nvSpPr>
              <p:spPr>
                <a:xfrm>
                  <a:off x="483243" y="3683170"/>
                  <a:ext cx="11060643" cy="829843"/>
                </a:xfrm>
                <a:prstGeom prst="rect">
                  <a:avLst/>
                </a:prstGeom>
                <a:blipFill>
                  <a:blip r:embed="rId9"/>
                  <a:stretch>
                    <a:fillRect l="-496" t="-2206" b="-8088"/>
                  </a:stretch>
                </a:blipFill>
              </p:spPr>
              <p:txBody>
                <a:bodyPr/>
                <a:lstStyle/>
                <a:p>
                  <a:r>
                    <a:rPr lang="zh-CN" altLang="en-US">
                      <a:noFill/>
                    </a:rPr>
                    <a:t> </a:t>
                  </a:r>
                </a:p>
              </p:txBody>
            </p:sp>
          </mc:Fallback>
        </mc:AlternateContent>
        <p:pic>
          <p:nvPicPr>
            <p:cNvPr id="37" name="图片 36">
              <a:extLst>
                <a:ext uri="{FF2B5EF4-FFF2-40B4-BE49-F238E27FC236}">
                  <a16:creationId xmlns:a16="http://schemas.microsoft.com/office/drawing/2014/main" id="{601F76CC-FF12-4BA4-85E2-37B7ACDD66A2}"/>
                </a:ext>
              </a:extLst>
            </p:cNvPr>
            <p:cNvPicPr>
              <a:picLocks noChangeAspect="1"/>
            </p:cNvPicPr>
            <p:nvPr/>
          </p:nvPicPr>
          <p:blipFill>
            <a:blip r:embed="rId10"/>
            <a:stretch>
              <a:fillRect/>
            </a:stretch>
          </p:blipFill>
          <p:spPr>
            <a:xfrm>
              <a:off x="2989578" y="4065652"/>
              <a:ext cx="2590800" cy="409575"/>
            </a:xfrm>
            <a:prstGeom prst="rect">
              <a:avLst/>
            </a:prstGeom>
          </p:spPr>
        </p:pic>
        <p:pic>
          <p:nvPicPr>
            <p:cNvPr id="45" name="图片 44">
              <a:extLst>
                <a:ext uri="{FF2B5EF4-FFF2-40B4-BE49-F238E27FC236}">
                  <a16:creationId xmlns:a16="http://schemas.microsoft.com/office/drawing/2014/main" id="{ED441658-C507-0C93-B84F-78E1C83705DF}"/>
                </a:ext>
              </a:extLst>
            </p:cNvPr>
            <p:cNvPicPr>
              <a:picLocks noChangeAspect="1"/>
            </p:cNvPicPr>
            <p:nvPr/>
          </p:nvPicPr>
          <p:blipFill>
            <a:blip r:embed="rId11"/>
            <a:stretch>
              <a:fillRect/>
            </a:stretch>
          </p:blipFill>
          <p:spPr>
            <a:xfrm>
              <a:off x="5580378" y="4165509"/>
              <a:ext cx="2409825" cy="314325"/>
            </a:xfrm>
            <a:prstGeom prst="rect">
              <a:avLst/>
            </a:prstGeom>
          </p:spPr>
        </p:pic>
      </p:grpSp>
      <p:grpSp>
        <p:nvGrpSpPr>
          <p:cNvPr id="58" name="组合 57">
            <a:extLst>
              <a:ext uri="{FF2B5EF4-FFF2-40B4-BE49-F238E27FC236}">
                <a16:creationId xmlns:a16="http://schemas.microsoft.com/office/drawing/2014/main" id="{A31FD943-F97C-AD89-EC6C-6084E54D6423}"/>
              </a:ext>
            </a:extLst>
          </p:cNvPr>
          <p:cNvGrpSpPr/>
          <p:nvPr/>
        </p:nvGrpSpPr>
        <p:grpSpPr>
          <a:xfrm>
            <a:off x="483243" y="4474539"/>
            <a:ext cx="11131062" cy="805221"/>
            <a:chOff x="483243" y="4730889"/>
            <a:chExt cx="11131062" cy="805221"/>
          </a:xfrm>
        </p:grpSpPr>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D21A7F3B-B63B-E2AA-A4FE-6062C584C738}"/>
                    </a:ext>
                  </a:extLst>
                </p:cNvPr>
                <p:cNvSpPr txBox="1"/>
                <p:nvPr/>
              </p:nvSpPr>
              <p:spPr>
                <a:xfrm>
                  <a:off x="483243" y="4730889"/>
                  <a:ext cx="11060643" cy="792268"/>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旋转、缩放和不透明度的变化：</a:t>
                  </a:r>
                  <a:r>
                    <a:rPr lang="zh-CN" altLang="en-US" sz="2000">
                      <a:latin typeface="Times New Roman" panose="02020603050405020304" pitchFamily="18" charset="0"/>
                      <a:ea typeface="宋体" panose="02010600030101010101" pitchFamily="2" charset="-122"/>
                      <a:cs typeface="Times New Roman" panose="02020603050405020304" pitchFamily="18" charset="0"/>
                    </a:rPr>
                    <a:t>这三个属性也是动态的，通过另两个</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Sup>
                        <m:sSubSup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𝑐𝑜𝑙</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𝑒𝑥𝑝</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𝑐𝑜𝑙</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𝑝𝑜𝑠𝑒</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）来预测它们相对于中性值的变化：</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D21A7F3B-B63B-E2AA-A4FE-6062C584C738}"/>
                    </a:ext>
                  </a:extLst>
                </p:cNvPr>
                <p:cNvSpPr txBox="1">
                  <a:spLocks noRot="1" noChangeAspect="1" noMove="1" noResize="1" noEditPoints="1" noAdjustHandles="1" noChangeArrowheads="1" noChangeShapeType="1" noTextEdit="1"/>
                </p:cNvSpPr>
                <p:nvPr/>
              </p:nvSpPr>
              <p:spPr>
                <a:xfrm>
                  <a:off x="483243" y="4730889"/>
                  <a:ext cx="11060643" cy="792268"/>
                </a:xfrm>
                <a:prstGeom prst="rect">
                  <a:avLst/>
                </a:prstGeom>
                <a:blipFill>
                  <a:blip r:embed="rId12"/>
                  <a:stretch>
                    <a:fillRect l="-496" t="-1538" r="-551"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4D637CC5-BB04-43B6-8678-78911F197DFF}"/>
                </a:ext>
              </a:extLst>
            </p:cNvPr>
            <p:cNvGrpSpPr/>
            <p:nvPr/>
          </p:nvGrpSpPr>
          <p:grpSpPr>
            <a:xfrm>
              <a:off x="4069555" y="5096952"/>
              <a:ext cx="7544750" cy="439158"/>
              <a:chOff x="2708496" y="5465364"/>
              <a:chExt cx="8301230" cy="450764"/>
            </a:xfrm>
          </p:grpSpPr>
          <p:pic>
            <p:nvPicPr>
              <p:cNvPr id="54" name="图片 53">
                <a:extLst>
                  <a:ext uri="{FF2B5EF4-FFF2-40B4-BE49-F238E27FC236}">
                    <a16:creationId xmlns:a16="http://schemas.microsoft.com/office/drawing/2014/main" id="{5C71D43E-F5C3-7955-BB2B-97024E607477}"/>
                  </a:ext>
                </a:extLst>
              </p:cNvPr>
              <p:cNvPicPr>
                <a:picLocks noChangeAspect="1"/>
              </p:cNvPicPr>
              <p:nvPr/>
            </p:nvPicPr>
            <p:blipFill>
              <a:blip r:embed="rId13"/>
              <a:stretch>
                <a:fillRect/>
              </a:stretch>
            </p:blipFill>
            <p:spPr>
              <a:xfrm>
                <a:off x="8066612" y="5533765"/>
                <a:ext cx="2943114" cy="369332"/>
              </a:xfrm>
              <a:prstGeom prst="rect">
                <a:avLst/>
              </a:prstGeom>
            </p:spPr>
          </p:pic>
          <p:pic>
            <p:nvPicPr>
              <p:cNvPr id="55" name="图片 54">
                <a:extLst>
                  <a:ext uri="{FF2B5EF4-FFF2-40B4-BE49-F238E27FC236}">
                    <a16:creationId xmlns:a16="http://schemas.microsoft.com/office/drawing/2014/main" id="{A37E87F3-14A3-7556-0B12-010074AFE700}"/>
                  </a:ext>
                </a:extLst>
              </p:cNvPr>
              <p:cNvPicPr>
                <a:picLocks noChangeAspect="1"/>
              </p:cNvPicPr>
              <p:nvPr/>
            </p:nvPicPr>
            <p:blipFill>
              <a:blip r:embed="rId14"/>
              <a:stretch>
                <a:fillRect/>
              </a:stretch>
            </p:blipFill>
            <p:spPr>
              <a:xfrm>
                <a:off x="2708496" y="5465364"/>
                <a:ext cx="2971395" cy="424485"/>
              </a:xfrm>
              <a:prstGeom prst="rect">
                <a:avLst/>
              </a:prstGeom>
            </p:spPr>
          </p:pic>
          <p:pic>
            <p:nvPicPr>
              <p:cNvPr id="56" name="图片 55">
                <a:extLst>
                  <a:ext uri="{FF2B5EF4-FFF2-40B4-BE49-F238E27FC236}">
                    <a16:creationId xmlns:a16="http://schemas.microsoft.com/office/drawing/2014/main" id="{48845F17-4F71-0685-7842-65FA7153885B}"/>
                  </a:ext>
                </a:extLst>
              </p:cNvPr>
              <p:cNvPicPr>
                <a:picLocks noChangeAspect="1"/>
              </p:cNvPicPr>
              <p:nvPr/>
            </p:nvPicPr>
            <p:blipFill>
              <a:blip r:embed="rId15"/>
              <a:stretch>
                <a:fillRect/>
              </a:stretch>
            </p:blipFill>
            <p:spPr>
              <a:xfrm>
                <a:off x="5679891" y="5553382"/>
                <a:ext cx="2464539" cy="362746"/>
              </a:xfrm>
              <a:prstGeom prst="rect">
                <a:avLst/>
              </a:prstGeom>
            </p:spPr>
          </p:pic>
        </p:grpSp>
      </p:grpSp>
      <p:grpSp>
        <p:nvGrpSpPr>
          <p:cNvPr id="70" name="组合 69">
            <a:extLst>
              <a:ext uri="{FF2B5EF4-FFF2-40B4-BE49-F238E27FC236}">
                <a16:creationId xmlns:a16="http://schemas.microsoft.com/office/drawing/2014/main" id="{2008F0CE-447E-89E0-DA94-106996ECF81D}"/>
              </a:ext>
            </a:extLst>
          </p:cNvPr>
          <p:cNvGrpSpPr/>
          <p:nvPr/>
        </p:nvGrpSpPr>
        <p:grpSpPr>
          <a:xfrm>
            <a:off x="523324" y="5199941"/>
            <a:ext cx="11060643" cy="1087601"/>
            <a:chOff x="523324" y="5179621"/>
            <a:chExt cx="11060643" cy="1087601"/>
          </a:xfrm>
        </p:grpSpPr>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8ED264E6-DEA0-10DD-D57A-E0CB95129983}"/>
                    </a:ext>
                  </a:extLst>
                </p:cNvPr>
                <p:cNvSpPr txBox="1"/>
                <p:nvPr/>
              </p:nvSpPr>
              <p:spPr>
                <a:xfrm>
                  <a:off x="523324" y="5179621"/>
                  <a:ext cx="11060643"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刚性变换：</a:t>
                  </a:r>
                  <a:r>
                    <a:rPr lang="zh-CN" altLang="en-US" sz="2000">
                      <a:latin typeface="Times New Roman" panose="02020603050405020304" pitchFamily="18" charset="0"/>
                      <a:ea typeface="宋体" panose="02010600030101010101" pitchFamily="2" charset="-122"/>
                      <a:cs typeface="Times New Roman" panose="02020603050405020304" pitchFamily="18" charset="0"/>
                    </a:rPr>
                    <a:t>最后，对高斯点应用刚性旋转和平移，将它们从规范空间转换到世界空间。此变换仅对方向变量</a:t>
                  </a:r>
                  <a14:m>
                    <m:oMath xmlns:m="http://schemas.openxmlformats.org/officeDocument/2006/math">
                      <m:d>
                        <m:dPr>
                          <m:begChr m:val="{"/>
                          <m:endChr m:val="}"/>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sSup>
                            <m:sSup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𝑄</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p>
                          </m:sSup>
                        </m:e>
                      </m:d>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实施，而多通道颜色、缩放和不透明度</a:t>
                  </a:r>
                  <a14:m>
                    <m:oMath xmlns:m="http://schemas.openxmlformats.org/officeDocument/2006/math">
                      <m:d>
                        <m:dPr>
                          <m:begChr m:val="{"/>
                          <m:end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sSup>
                            <m:s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𝐶</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𝑆</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up>
                          </m:sSup>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保持不变：</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0" name="文本框 59">
                  <a:extLst>
                    <a:ext uri="{FF2B5EF4-FFF2-40B4-BE49-F238E27FC236}">
                      <a16:creationId xmlns:a16="http://schemas.microsoft.com/office/drawing/2014/main" id="{8ED264E6-DEA0-10DD-D57A-E0CB95129983}"/>
                    </a:ext>
                  </a:extLst>
                </p:cNvPr>
                <p:cNvSpPr txBox="1">
                  <a:spLocks noRot="1" noChangeAspect="1" noMove="1" noResize="1" noEditPoints="1" noAdjustHandles="1" noChangeArrowheads="1" noChangeShapeType="1" noTextEdit="1"/>
                </p:cNvSpPr>
                <p:nvPr/>
              </p:nvSpPr>
              <p:spPr>
                <a:xfrm>
                  <a:off x="523324" y="5179621"/>
                  <a:ext cx="11060643" cy="741806"/>
                </a:xfrm>
                <a:prstGeom prst="rect">
                  <a:avLst/>
                </a:prstGeom>
                <a:blipFill>
                  <a:blip r:embed="rId16"/>
                  <a:stretch>
                    <a:fillRect l="-496" t="-5738" b="-11475"/>
                  </a:stretch>
                </a:blipFill>
              </p:spPr>
              <p:txBody>
                <a:bodyPr/>
                <a:lstStyle/>
                <a:p>
                  <a:r>
                    <a:rPr lang="zh-CN" altLang="en-US">
                      <a:noFill/>
                    </a:rPr>
                    <a:t> </a:t>
                  </a:r>
                </a:p>
              </p:txBody>
            </p:sp>
          </mc:Fallback>
        </mc:AlternateContent>
        <p:grpSp>
          <p:nvGrpSpPr>
            <p:cNvPr id="69" name="组合 68">
              <a:extLst>
                <a:ext uri="{FF2B5EF4-FFF2-40B4-BE49-F238E27FC236}">
                  <a16:creationId xmlns:a16="http://schemas.microsoft.com/office/drawing/2014/main" id="{299604E2-24C4-5937-2088-5FBF8D6ACB7B}"/>
                </a:ext>
              </a:extLst>
            </p:cNvPr>
            <p:cNvGrpSpPr/>
            <p:nvPr/>
          </p:nvGrpSpPr>
          <p:grpSpPr>
            <a:xfrm>
              <a:off x="3040676" y="5870315"/>
              <a:ext cx="5190854" cy="396907"/>
              <a:chOff x="3040676" y="5870315"/>
              <a:chExt cx="5190854" cy="396907"/>
            </a:xfrm>
          </p:grpSpPr>
          <p:pic>
            <p:nvPicPr>
              <p:cNvPr id="66" name="图片 65">
                <a:extLst>
                  <a:ext uri="{FF2B5EF4-FFF2-40B4-BE49-F238E27FC236}">
                    <a16:creationId xmlns:a16="http://schemas.microsoft.com/office/drawing/2014/main" id="{6FC93635-2426-5DDF-3618-07DEE61C31E3}"/>
                  </a:ext>
                </a:extLst>
              </p:cNvPr>
              <p:cNvPicPr>
                <a:picLocks noChangeAspect="1"/>
              </p:cNvPicPr>
              <p:nvPr/>
            </p:nvPicPr>
            <p:blipFill>
              <a:blip r:embed="rId17"/>
              <a:stretch>
                <a:fillRect/>
              </a:stretch>
            </p:blipFill>
            <p:spPr>
              <a:xfrm>
                <a:off x="3040676" y="5870315"/>
                <a:ext cx="2833475" cy="396907"/>
              </a:xfrm>
              <a:prstGeom prst="rect">
                <a:avLst/>
              </a:prstGeom>
            </p:spPr>
          </p:pic>
          <p:pic>
            <p:nvPicPr>
              <p:cNvPr id="68" name="图片 67">
                <a:extLst>
                  <a:ext uri="{FF2B5EF4-FFF2-40B4-BE49-F238E27FC236}">
                    <a16:creationId xmlns:a16="http://schemas.microsoft.com/office/drawing/2014/main" id="{8020DD05-38EC-86B1-5D26-1E2881A6C391}"/>
                  </a:ext>
                </a:extLst>
              </p:cNvPr>
              <p:cNvPicPr>
                <a:picLocks noChangeAspect="1"/>
              </p:cNvPicPr>
              <p:nvPr/>
            </p:nvPicPr>
            <p:blipFill>
              <a:blip r:embed="rId18"/>
              <a:stretch>
                <a:fillRect/>
              </a:stretch>
            </p:blipFill>
            <p:spPr>
              <a:xfrm>
                <a:off x="5916955" y="5881470"/>
                <a:ext cx="2314575" cy="381000"/>
              </a:xfrm>
              <a:prstGeom prst="rect">
                <a:avLst/>
              </a:prstGeom>
            </p:spPr>
          </p:pic>
        </p:grpSp>
      </p:grpSp>
      <p:sp>
        <p:nvSpPr>
          <p:cNvPr id="74" name="文本框 73">
            <a:extLst>
              <a:ext uri="{FF2B5EF4-FFF2-40B4-BE49-F238E27FC236}">
                <a16:creationId xmlns:a16="http://schemas.microsoft.com/office/drawing/2014/main" id="{666C000F-09D0-4835-00F8-D40A0B546375}"/>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907714933"/>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56406"/>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16918" y="165934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293057" y="1415425"/>
            <a:ext cx="1110370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宋体" panose="02010600030101010101" pitchFamily="2" charset="-122"/>
                <a:ea typeface="宋体" panose="02010600030101010101" pitchFamily="2" charset="-122"/>
              </a:rPr>
              <a:t>生成</a:t>
            </a:r>
            <a:r>
              <a:rPr lang="en-US" altLang="zh-CN" sz="2000" b="1">
                <a:latin typeface="宋体" panose="02010600030101010101" pitchFamily="2" charset="-122"/>
                <a:ea typeface="宋体" panose="02010600030101010101" pitchFamily="2" charset="-122"/>
              </a:rPr>
              <a:t>3D</a:t>
            </a:r>
            <a:r>
              <a:rPr lang="zh-CN" altLang="en-US" sz="2000" b="1">
                <a:latin typeface="宋体" panose="02010600030101010101" pitchFamily="2" charset="-122"/>
                <a:ea typeface="宋体" panose="02010600030101010101" pitchFamily="2" charset="-122"/>
              </a:rPr>
              <a:t>高斯点云：</a:t>
            </a:r>
            <a:r>
              <a:rPr lang="zh-CN" altLang="en-US" sz="2000">
                <a:latin typeface="宋体" panose="02010600030101010101" pitchFamily="2" charset="-122"/>
                <a:ea typeface="宋体" panose="02010600030101010101" pitchFamily="2" charset="-122"/>
              </a:rPr>
              <a:t>首先，根据表情条件生成</a:t>
            </a:r>
            <a:r>
              <a:rPr lang="en-US" altLang="zh-CN" sz="2000">
                <a:latin typeface="宋体" panose="02010600030101010101" pitchFamily="2" charset="-122"/>
                <a:ea typeface="宋体" panose="02010600030101010101" pitchFamily="2" charset="-122"/>
              </a:rPr>
              <a:t>3D</a:t>
            </a:r>
            <a:r>
              <a:rPr lang="zh-CN" altLang="en-US" sz="2000">
                <a:latin typeface="宋体" panose="02010600030101010101" pitchFamily="2" charset="-122"/>
                <a:ea typeface="宋体" panose="02010600030101010101" pitchFamily="2" charset="-122"/>
              </a:rPr>
              <a:t>高斯点云。这些高斯点云包含了头像的动态信息。</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Training</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16918" y="371231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91750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12" name="组合 11">
            <a:extLst>
              <a:ext uri="{FF2B5EF4-FFF2-40B4-BE49-F238E27FC236}">
                <a16:creationId xmlns:a16="http://schemas.microsoft.com/office/drawing/2014/main" id="{17C54838-78CF-BECB-6BCF-50EAD1340194}"/>
              </a:ext>
            </a:extLst>
          </p:cNvPr>
          <p:cNvGrpSpPr/>
          <p:nvPr/>
        </p:nvGrpSpPr>
        <p:grpSpPr>
          <a:xfrm>
            <a:off x="293057" y="1774548"/>
            <a:ext cx="11103700" cy="400110"/>
            <a:chOff x="293057" y="1913662"/>
            <a:chExt cx="11103700" cy="400110"/>
          </a:xfrm>
        </p:grpSpPr>
        <p:sp>
          <p:nvSpPr>
            <p:cNvPr id="3" name="文本框 2">
              <a:extLst>
                <a:ext uri="{FF2B5EF4-FFF2-40B4-BE49-F238E27FC236}">
                  <a16:creationId xmlns:a16="http://schemas.microsoft.com/office/drawing/2014/main" id="{29465CD7-4500-BB34-1350-F1CF3908516F}"/>
                </a:ext>
              </a:extLst>
            </p:cNvPr>
            <p:cNvSpPr txBox="1"/>
            <p:nvPr/>
          </p:nvSpPr>
          <p:spPr>
            <a:xfrm>
              <a:off x="293057" y="1913662"/>
              <a:ext cx="1110370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宋体" panose="02010600030101010101" pitchFamily="2" charset="-122"/>
                  <a:ea typeface="宋体" panose="02010600030101010101" pitchFamily="2" charset="-122"/>
                </a:rPr>
                <a:t>渲染图像：</a:t>
              </a:r>
              <a:r>
                <a:rPr lang="zh-CN" altLang="en-US" sz="2000">
                  <a:latin typeface="宋体" panose="02010600030101010101" pitchFamily="2" charset="-122"/>
                  <a:ea typeface="宋体" panose="02010600030101010101" pitchFamily="2" charset="-122"/>
                </a:rPr>
                <a:t>将生成的高斯点云渲染成一个</a:t>
              </a:r>
              <a:r>
                <a:rPr lang="en-US" altLang="zh-CN" sz="2000">
                  <a:latin typeface="宋体" panose="02010600030101010101" pitchFamily="2" charset="-122"/>
                  <a:ea typeface="宋体" panose="02010600030101010101" pitchFamily="2" charset="-122"/>
                </a:rPr>
                <a:t>32</a:t>
              </a:r>
              <a:r>
                <a:rPr lang="zh-CN" altLang="en-US" sz="2000">
                  <a:latin typeface="宋体" panose="02010600030101010101" pitchFamily="2" charset="-122"/>
                  <a:ea typeface="宋体" panose="02010600030101010101" pitchFamily="2" charset="-122"/>
                </a:rPr>
                <a:t>通道、分辨率为</a:t>
              </a:r>
              <a:r>
                <a:rPr lang="en-US" altLang="zh-CN" sz="2000">
                  <a:latin typeface="宋体" panose="02010600030101010101" pitchFamily="2" charset="-122"/>
                  <a:ea typeface="宋体" panose="02010600030101010101" pitchFamily="2" charset="-122"/>
                </a:rPr>
                <a:t>512x512</a:t>
              </a:r>
              <a:r>
                <a:rPr lang="zh-CN" altLang="en-US" sz="2000">
                  <a:latin typeface="宋体" panose="02010600030101010101" pitchFamily="2" charset="-122"/>
                  <a:ea typeface="宋体" panose="02010600030101010101" pitchFamily="2" charset="-122"/>
                </a:rPr>
                <a:t>的图像</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64FC16E3-DC56-E6F2-1F5B-E04CC0AB566B}"/>
                </a:ext>
              </a:extLst>
            </p:cNvPr>
            <p:cNvPicPr>
              <a:picLocks noChangeAspect="1"/>
            </p:cNvPicPr>
            <p:nvPr/>
          </p:nvPicPr>
          <p:blipFill>
            <a:blip r:embed="rId5"/>
            <a:stretch>
              <a:fillRect/>
            </a:stretch>
          </p:blipFill>
          <p:spPr>
            <a:xfrm>
              <a:off x="9046142" y="1923181"/>
              <a:ext cx="2105025" cy="371475"/>
            </a:xfrm>
            <a:prstGeom prst="rect">
              <a:avLst/>
            </a:prstGeom>
          </p:spPr>
        </p:pic>
      </p:grpSp>
      <p:grpSp>
        <p:nvGrpSpPr>
          <p:cNvPr id="20" name="组合 19">
            <a:extLst>
              <a:ext uri="{FF2B5EF4-FFF2-40B4-BE49-F238E27FC236}">
                <a16:creationId xmlns:a16="http://schemas.microsoft.com/office/drawing/2014/main" id="{16ABD140-21CC-0B9E-99C2-C7020309464B}"/>
              </a:ext>
            </a:extLst>
          </p:cNvPr>
          <p:cNvGrpSpPr/>
          <p:nvPr/>
        </p:nvGrpSpPr>
        <p:grpSpPr>
          <a:xfrm>
            <a:off x="326302" y="2133671"/>
            <a:ext cx="11103700" cy="1015663"/>
            <a:chOff x="326302" y="2355429"/>
            <a:chExt cx="11103700" cy="1015663"/>
          </a:xfrm>
        </p:grpSpPr>
        <p:pic>
          <p:nvPicPr>
            <p:cNvPr id="19" name="图片 18">
              <a:extLst>
                <a:ext uri="{FF2B5EF4-FFF2-40B4-BE49-F238E27FC236}">
                  <a16:creationId xmlns:a16="http://schemas.microsoft.com/office/drawing/2014/main" id="{A6C97380-320D-13DD-B472-CCFBE8DCC82E}"/>
                </a:ext>
              </a:extLst>
            </p:cNvPr>
            <p:cNvPicPr>
              <a:picLocks noChangeAspect="1"/>
            </p:cNvPicPr>
            <p:nvPr/>
          </p:nvPicPr>
          <p:blipFill>
            <a:blip r:embed="rId6"/>
            <a:stretch>
              <a:fillRect/>
            </a:stretch>
          </p:blipFill>
          <p:spPr>
            <a:xfrm>
              <a:off x="3442255" y="2991291"/>
              <a:ext cx="2352675" cy="352425"/>
            </a:xfrm>
            <a:prstGeom prst="rect">
              <a:avLst/>
            </a:prstGeom>
          </p:spPr>
        </p:pic>
        <p:sp>
          <p:nvSpPr>
            <p:cNvPr id="13" name="文本框 12">
              <a:extLst>
                <a:ext uri="{FF2B5EF4-FFF2-40B4-BE49-F238E27FC236}">
                  <a16:creationId xmlns:a16="http://schemas.microsoft.com/office/drawing/2014/main" id="{9FA3D03D-5FC1-5733-F497-529C94CAD8D1}"/>
                </a:ext>
              </a:extLst>
            </p:cNvPr>
            <p:cNvSpPr txBox="1"/>
            <p:nvPr/>
          </p:nvSpPr>
          <p:spPr>
            <a:xfrm>
              <a:off x="326302" y="2355429"/>
              <a:ext cx="11103700" cy="101566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超分辨率处理：</a:t>
              </a:r>
              <a:r>
                <a:rPr lang="zh-CN" altLang="en-US" sz="2000">
                  <a:latin typeface="Times New Roman" panose="02020603050405020304" pitchFamily="18" charset="0"/>
                  <a:ea typeface="宋体" panose="02010600030101010101" pitchFamily="2" charset="-122"/>
                  <a:cs typeface="Times New Roman" panose="02020603050405020304" pitchFamily="18" charset="0"/>
                </a:rPr>
                <a:t>将渲染的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32</a:t>
              </a:r>
              <a:r>
                <a:rPr lang="zh-CN" altLang="en-US" sz="2000">
                  <a:latin typeface="Times New Roman" panose="02020603050405020304" pitchFamily="18" charset="0"/>
                  <a:ea typeface="宋体" panose="02010600030101010101" pitchFamily="2" charset="-122"/>
                  <a:cs typeface="Times New Roman" panose="02020603050405020304" pitchFamily="18" charset="0"/>
                </a:rPr>
                <a:t>通道图像输入到超分辨率网络中，生成分辨率为</a:t>
              </a:r>
              <a:r>
                <a:rPr lang="en-US" altLang="zh-CN" sz="2000">
                  <a:latin typeface="Times New Roman" panose="02020603050405020304" pitchFamily="18" charset="0"/>
                  <a:ea typeface="宋体" panose="02010600030101010101" pitchFamily="2" charset="-122"/>
                  <a:cs typeface="Times New Roman" panose="02020603050405020304" pitchFamily="18" charset="0"/>
                </a:rPr>
                <a:t>2048x2048</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RGB</a:t>
              </a:r>
              <a:r>
                <a:rPr lang="zh-CN" altLang="en-US" sz="2000">
                  <a:latin typeface="Times New Roman" panose="02020603050405020304" pitchFamily="18" charset="0"/>
                  <a:ea typeface="宋体" panose="02010600030101010101" pitchFamily="2" charset="-122"/>
                  <a:cs typeface="Times New Roman" panose="02020603050405020304" pitchFamily="18" charset="0"/>
                </a:rPr>
                <a:t>图像。这个步骤可以恢复更多细节，并过滤掉由于不均匀环境光或相机色差引起的噪声。生成的超分辨率图像可表示为</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2" name="文本框 21">
            <a:extLst>
              <a:ext uri="{FF2B5EF4-FFF2-40B4-BE49-F238E27FC236}">
                <a16:creationId xmlns:a16="http://schemas.microsoft.com/office/drawing/2014/main" id="{A4E303D9-5541-FE5B-9887-D4059A7A9E19}"/>
              </a:ext>
            </a:extLst>
          </p:cNvPr>
          <p:cNvSpPr txBox="1"/>
          <p:nvPr/>
        </p:nvSpPr>
        <p:spPr>
          <a:xfrm>
            <a:off x="293057" y="3749146"/>
            <a:ext cx="11073662"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损失函数设计：</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777EFE2-3592-0874-0BE8-1FEFB185A657}"/>
                  </a:ext>
                </a:extLst>
              </p:cNvPr>
              <p:cNvSpPr txBox="1"/>
              <p:nvPr/>
            </p:nvSpPr>
            <p:spPr>
              <a:xfrm>
                <a:off x="483244" y="4115293"/>
                <a:ext cx="11060643" cy="76925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L1</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损失：</a:t>
                </a:r>
                <a:r>
                  <a:rPr lang="zh-CN" altLang="en-US" sz="2000">
                    <a:latin typeface="Times New Roman" panose="02020603050405020304" pitchFamily="18" charset="0"/>
                    <a:ea typeface="宋体" panose="02010600030101010101" pitchFamily="2" charset="-122"/>
                    <a:cs typeface="Times New Roman" panose="02020603050405020304" pitchFamily="18" charset="0"/>
                  </a:rPr>
                  <a:t>计算生成的高分辨率图像</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I</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h𝑟</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与真实图像</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2000">
                            <a:latin typeface="Cambria Math" panose="02040503050406030204" pitchFamily="18" charset="0"/>
                            <a:ea typeface="宋体" panose="02010600030101010101" pitchFamily="2" charset="-122"/>
                            <a:cs typeface="Times New Roman" panose="02020603050405020304" pitchFamily="18" charset="0"/>
                          </a:rPr>
                          <m:t>I</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𝑔𝑡</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之间的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L1</a:t>
                </a:r>
                <a:r>
                  <a:rPr lang="zh-CN" altLang="en-US" sz="2000">
                    <a:latin typeface="Times New Roman" panose="02020603050405020304" pitchFamily="18" charset="0"/>
                    <a:ea typeface="宋体" panose="02010600030101010101" pitchFamily="2" charset="-122"/>
                    <a:cs typeface="Times New Roman" panose="02020603050405020304" pitchFamily="18" charset="0"/>
                  </a:rPr>
                  <a:t>损失，用于度量生成图像与真实图像的像素差异。</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C777EFE2-3592-0874-0BE8-1FEFB185A657}"/>
                  </a:ext>
                </a:extLst>
              </p:cNvPr>
              <p:cNvSpPr txBox="1">
                <a:spLocks noRot="1" noChangeAspect="1" noMove="1" noResize="1" noEditPoints="1" noAdjustHandles="1" noChangeArrowheads="1" noChangeShapeType="1" noTextEdit="1"/>
              </p:cNvSpPr>
              <p:nvPr/>
            </p:nvSpPr>
            <p:spPr>
              <a:xfrm>
                <a:off x="483244" y="4115293"/>
                <a:ext cx="11060643" cy="769250"/>
              </a:xfrm>
              <a:prstGeom prst="rect">
                <a:avLst/>
              </a:prstGeom>
              <a:blipFill>
                <a:blip r:embed="rId7"/>
                <a:stretch>
                  <a:fillRect l="-496" t="-2381" b="-11905"/>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38BAC1C9-3B12-B97A-565B-2F3A207E304F}"/>
              </a:ext>
            </a:extLst>
          </p:cNvPr>
          <p:cNvSpPr txBox="1"/>
          <p:nvPr/>
        </p:nvSpPr>
        <p:spPr>
          <a:xfrm>
            <a:off x="483243" y="4858089"/>
            <a:ext cx="11060643" cy="76925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VGG</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感知损失：</a:t>
            </a:r>
            <a:r>
              <a:rPr lang="zh-CN" altLang="en-US" sz="200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a:latin typeface="Times New Roman" panose="02020603050405020304" pitchFamily="18" charset="0"/>
                <a:ea typeface="宋体" panose="02010600030101010101" pitchFamily="2" charset="-122"/>
                <a:cs typeface="Times New Roman" panose="02020603050405020304" pitchFamily="18" charset="0"/>
              </a:rPr>
              <a:t>VGG</a:t>
            </a:r>
            <a:r>
              <a:rPr lang="zh-CN" altLang="en-US" sz="2000">
                <a:latin typeface="Times New Roman" panose="02020603050405020304" pitchFamily="18" charset="0"/>
                <a:ea typeface="宋体" panose="02010600030101010101" pitchFamily="2" charset="-122"/>
                <a:cs typeface="Times New Roman" panose="02020603050405020304" pitchFamily="18" charset="0"/>
              </a:rPr>
              <a:t>网络计算生成图像与真实图像之间的感知损失 ，以确保生成图像在人类视觉上与真实图像更为接近。</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E79743E-6A7B-4446-32AA-A46B9B0970D3}"/>
                  </a:ext>
                </a:extLst>
              </p:cNvPr>
              <p:cNvSpPr txBox="1"/>
              <p:nvPr/>
            </p:nvSpPr>
            <p:spPr>
              <a:xfrm>
                <a:off x="483242" y="5522016"/>
                <a:ext cx="11060643" cy="788614"/>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低分辨率</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RGB</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损失：</a:t>
                </a:r>
                <a:r>
                  <a:rPr lang="zh-CN" altLang="en-US" sz="2000">
                    <a:latin typeface="Times New Roman" panose="02020603050405020304" pitchFamily="18" charset="0"/>
                    <a:ea typeface="宋体" panose="02010600030101010101" pitchFamily="2" charset="-122"/>
                    <a:cs typeface="Times New Roman" panose="02020603050405020304" pitchFamily="18" charset="0"/>
                  </a:rPr>
                  <a:t>鼓励</a:t>
                </a:r>
                <a:r>
                  <a:rPr lang="en-US" altLang="zh-CN" sz="2000">
                    <a:latin typeface="Times New Roman" panose="02020603050405020304" pitchFamily="18" charset="0"/>
                    <a:ea typeface="宋体" panose="02010600030101010101" pitchFamily="2" charset="-122"/>
                    <a:cs typeface="Times New Roman" panose="02020603050405020304" pitchFamily="18" charset="0"/>
                  </a:rPr>
                  <a:t>32</a:t>
                </a:r>
                <a:r>
                  <a:rPr lang="zh-CN" altLang="en-US" sz="2000">
                    <a:latin typeface="Times New Roman" panose="02020603050405020304" pitchFamily="18" charset="0"/>
                    <a:ea typeface="宋体" panose="02010600030101010101" pitchFamily="2" charset="-122"/>
                    <a:cs typeface="Times New Roman" panose="02020603050405020304" pitchFamily="18" charset="0"/>
                  </a:rPr>
                  <a:t>通道特征图</a:t>
                </a:r>
                <a14:m>
                  <m:oMath xmlns:m="http://schemas.openxmlformats.org/officeDocument/2006/math">
                    <m:sSub>
                      <m:sSubPr>
                        <m:ctrlPr>
                          <a:rPr lang="en-US" altLang="zh-CN" sz="18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I</m:t>
                        </m:r>
                      </m:e>
                      <m:sub>
                        <m:r>
                          <a:rPr lang="en-US" altLang="zh-CN" sz="18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𝐶</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的前三个通道为</a:t>
                </a:r>
                <a:r>
                  <a:rPr lang="en-US" altLang="zh-CN" sz="2000">
                    <a:latin typeface="Times New Roman" panose="02020603050405020304" pitchFamily="18" charset="0"/>
                    <a:ea typeface="宋体" panose="02010600030101010101" pitchFamily="2" charset="-122"/>
                    <a:cs typeface="Times New Roman" panose="02020603050405020304" pitchFamily="18" charset="0"/>
                  </a:rPr>
                  <a:t>RGB</a:t>
                </a:r>
                <a:r>
                  <a:rPr lang="zh-CN" altLang="en-US" sz="2000">
                    <a:latin typeface="Times New Roman" panose="02020603050405020304" pitchFamily="18" charset="0"/>
                    <a:ea typeface="宋体" panose="02010600030101010101" pitchFamily="2" charset="-122"/>
                    <a:cs typeface="Times New Roman" panose="02020603050405020304" pitchFamily="18" charset="0"/>
                  </a:rPr>
                  <a:t>通道，通过</a:t>
                </a:r>
                <a:r>
                  <a:rPr lang="en-US" altLang="zh-CN" sz="2000">
                    <a:latin typeface="Times New Roman" panose="02020603050405020304" pitchFamily="18" charset="0"/>
                    <a:ea typeface="宋体" panose="02010600030101010101" pitchFamily="2" charset="-122"/>
                    <a:cs typeface="Times New Roman" panose="02020603050405020304" pitchFamily="18" charset="0"/>
                  </a:rPr>
                  <a:t>L1</a:t>
                </a:r>
                <a:r>
                  <a:rPr lang="zh-CN" altLang="en-US" sz="2000">
                    <a:latin typeface="Times New Roman" panose="02020603050405020304" pitchFamily="18" charset="0"/>
                    <a:ea typeface="宋体" panose="02010600030101010101" pitchFamily="2" charset="-122"/>
                    <a:cs typeface="Times New Roman" panose="02020603050405020304" pitchFamily="18" charset="0"/>
                  </a:rPr>
                  <a:t>损失项来约束低分辨率图像</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2000">
                            <a:latin typeface="Cambria Math" panose="02040503050406030204" pitchFamily="18" charset="0"/>
                            <a:ea typeface="宋体" panose="02010600030101010101" pitchFamily="2" charset="-122"/>
                            <a:cs typeface="Times New Roman" panose="02020603050405020304" pitchFamily="18" charset="0"/>
                          </a:rPr>
                          <m:t>I</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h𝑟</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（即</a:t>
                </a:r>
                <a:r>
                  <a:rPr lang="en-US" altLang="zh-CN" sz="2000">
                    <a:latin typeface="Times New Roman" panose="02020603050405020304" pitchFamily="18" charset="0"/>
                    <a:ea typeface="宋体" panose="02010600030101010101" pitchFamily="2" charset="-122"/>
                    <a:cs typeface="Times New Roman" panose="02020603050405020304" pitchFamily="18" charset="0"/>
                  </a:rPr>
                  <a:t>32</a:t>
                </a:r>
                <a:r>
                  <a:rPr lang="zh-CN" altLang="en-US" sz="2000">
                    <a:latin typeface="Times New Roman" panose="02020603050405020304" pitchFamily="18" charset="0"/>
                    <a:ea typeface="宋体" panose="02010600030101010101" pitchFamily="2" charset="-122"/>
                    <a:cs typeface="Times New Roman" panose="02020603050405020304" pitchFamily="18" charset="0"/>
                  </a:rPr>
                  <a:t>通道图像的前三个通道）与真实图像</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I</m:t>
                        </m:r>
                      </m:e>
                      <m:sub>
                        <m:r>
                          <a:rPr lang="en-US" altLang="zh-CN" i="1">
                            <a:latin typeface="Cambria Math" panose="02040503050406030204" pitchFamily="18" charset="0"/>
                          </a:rPr>
                          <m:t>𝑔𝑡</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之间的一致性。</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AE79743E-6A7B-4446-32AA-A46B9B0970D3}"/>
                  </a:ext>
                </a:extLst>
              </p:cNvPr>
              <p:cNvSpPr txBox="1">
                <a:spLocks noRot="1" noChangeAspect="1" noMove="1" noResize="1" noEditPoints="1" noAdjustHandles="1" noChangeArrowheads="1" noChangeShapeType="1" noTextEdit="1"/>
              </p:cNvSpPr>
              <p:nvPr/>
            </p:nvSpPr>
            <p:spPr>
              <a:xfrm>
                <a:off x="483242" y="5522016"/>
                <a:ext cx="11060643" cy="788614"/>
              </a:xfrm>
              <a:prstGeom prst="rect">
                <a:avLst/>
              </a:prstGeom>
              <a:blipFill>
                <a:blip r:embed="rId8"/>
                <a:stretch>
                  <a:fillRect l="-496" t="-6202" b="-7752"/>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996B7C4C-04A4-7AD3-E2AC-71A14A02C3D2}"/>
              </a:ext>
            </a:extLst>
          </p:cNvPr>
          <p:cNvGrpSpPr/>
          <p:nvPr/>
        </p:nvGrpSpPr>
        <p:grpSpPr>
          <a:xfrm>
            <a:off x="2475357" y="3662699"/>
            <a:ext cx="7781317" cy="553609"/>
            <a:chOff x="2475357" y="3662699"/>
            <a:chExt cx="7781317" cy="553609"/>
          </a:xfrm>
        </p:grpSpPr>
        <p:pic>
          <p:nvPicPr>
            <p:cNvPr id="28" name="图片 27">
              <a:extLst>
                <a:ext uri="{FF2B5EF4-FFF2-40B4-BE49-F238E27FC236}">
                  <a16:creationId xmlns:a16="http://schemas.microsoft.com/office/drawing/2014/main" id="{5B3C6F85-DAE0-DE17-DB37-C15238B1FD3F}"/>
                </a:ext>
              </a:extLst>
            </p:cNvPr>
            <p:cNvPicPr>
              <a:picLocks noChangeAspect="1"/>
            </p:cNvPicPr>
            <p:nvPr/>
          </p:nvPicPr>
          <p:blipFill>
            <a:blip r:embed="rId9"/>
            <a:stretch>
              <a:fillRect/>
            </a:stretch>
          </p:blipFill>
          <p:spPr>
            <a:xfrm>
              <a:off x="2475357" y="3689358"/>
              <a:ext cx="5383325" cy="521683"/>
            </a:xfrm>
            <a:prstGeom prst="rect">
              <a:avLst/>
            </a:prstGeom>
          </p:spPr>
        </p:pic>
        <p:pic>
          <p:nvPicPr>
            <p:cNvPr id="30" name="图片 29">
              <a:extLst>
                <a:ext uri="{FF2B5EF4-FFF2-40B4-BE49-F238E27FC236}">
                  <a16:creationId xmlns:a16="http://schemas.microsoft.com/office/drawing/2014/main" id="{DF7D8511-30CB-903C-33B8-C4727E314AC8}"/>
                </a:ext>
              </a:extLst>
            </p:cNvPr>
            <p:cNvPicPr>
              <a:picLocks noChangeAspect="1"/>
            </p:cNvPicPr>
            <p:nvPr/>
          </p:nvPicPr>
          <p:blipFill>
            <a:blip r:embed="rId10"/>
            <a:stretch>
              <a:fillRect/>
            </a:stretch>
          </p:blipFill>
          <p:spPr>
            <a:xfrm>
              <a:off x="7806660" y="3662699"/>
              <a:ext cx="2450014" cy="553609"/>
            </a:xfrm>
            <a:prstGeom prst="rect">
              <a:avLst/>
            </a:prstGeom>
          </p:spPr>
        </p:pic>
      </p:grpSp>
      <p:sp>
        <p:nvSpPr>
          <p:cNvPr id="16" name="文本框 15">
            <a:extLst>
              <a:ext uri="{FF2B5EF4-FFF2-40B4-BE49-F238E27FC236}">
                <a16:creationId xmlns:a16="http://schemas.microsoft.com/office/drawing/2014/main" id="{6FD04A30-99B3-3796-8196-5B0939DC20D0}"/>
              </a:ext>
            </a:extLst>
          </p:cNvPr>
          <p:cNvSpPr txBox="1"/>
          <p:nvPr/>
        </p:nvSpPr>
        <p:spPr>
          <a:xfrm>
            <a:off x="356339" y="3108346"/>
            <a:ext cx="11073662" cy="707886"/>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参数优化：</a:t>
            </a:r>
            <a:r>
              <a:rPr lang="zh-CN" altLang="en-US" sz="2000">
                <a:latin typeface="Times New Roman" panose="02020603050405020304" pitchFamily="18" charset="0"/>
                <a:ea typeface="宋体" panose="02010600030101010101" pitchFamily="2" charset="-122"/>
                <a:cs typeface="Times New Roman" panose="02020603050405020304" pitchFamily="18" charset="0"/>
              </a:rPr>
              <a:t>在训练过程中，联合优化上述步骤中提到的所有可学习参数，包括高斯点的位置、颜色、旋转、缩放、不透明度，以及表情相关的动态生成器参数。</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F9EDC1E8-7977-1A89-FA78-4B39C6D7E69A}"/>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671158502"/>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16875" y="-38227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293057" y="1344305"/>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问题及解决方案</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Geometry-guided Initialization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68302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31808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863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4251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483244" y="1662116"/>
            <a:ext cx="11060643"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问题：</a:t>
            </a:r>
            <a:r>
              <a:rPr lang="zh-CN" altLang="en-US" sz="2000">
                <a:latin typeface="Times New Roman" panose="02020603050405020304" pitchFamily="18" charset="0"/>
                <a:ea typeface="宋体" panose="02010600030101010101" pitchFamily="2" charset="-122"/>
                <a:cs typeface="Times New Roman" panose="02020603050405020304" pitchFamily="18" charset="0"/>
              </a:rPr>
              <a:t>由于高斯点云是无序且无结构的，在反向传播时梯度很难连续地传播到空间中的相邻点，因此随机初始化高斯点通常难以收敛。此外，使用</a:t>
            </a:r>
            <a:r>
              <a:rPr lang="en-US" altLang="zh-CN" sz="20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000">
                <a:latin typeface="Times New Roman" panose="02020603050405020304" pitchFamily="18" charset="0"/>
                <a:ea typeface="宋体" panose="02010600030101010101" pitchFamily="2" charset="-122"/>
                <a:cs typeface="Times New Roman" panose="02020603050405020304" pitchFamily="18" charset="0"/>
              </a:rPr>
              <a:t>模型初始化虽然可以生成基本的几何结构，但无法有效建模长发和肩膀的细节。</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EBD5D5BF-99FF-EFC7-4161-167CBB56B561}"/>
              </a:ext>
            </a:extLst>
          </p:cNvPr>
          <p:cNvSpPr txBox="1"/>
          <p:nvPr/>
        </p:nvSpPr>
        <p:spPr>
          <a:xfrm>
            <a:off x="518124" y="2657708"/>
            <a:ext cx="11060643"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解决方法：</a:t>
            </a:r>
            <a:r>
              <a:rPr lang="zh-CN" altLang="en-US" sz="2000">
                <a:latin typeface="Times New Roman" panose="02020603050405020304" pitchFamily="18" charset="0"/>
                <a:ea typeface="宋体" panose="02010600030101010101" pitchFamily="2" charset="-122"/>
                <a:cs typeface="Times New Roman" panose="02020603050405020304" pitchFamily="18" charset="0"/>
              </a:rPr>
              <a:t>采用隐式签名距离场</a:t>
            </a:r>
            <a:r>
              <a:rPr lang="en-US" altLang="zh-CN" sz="2000">
                <a:latin typeface="Times New Roman" panose="02020603050405020304" pitchFamily="18" charset="0"/>
                <a:ea typeface="宋体" panose="02010600030101010101" pitchFamily="2" charset="-122"/>
                <a:cs typeface="Times New Roman" panose="02020603050405020304" pitchFamily="18" charset="0"/>
              </a:rPr>
              <a:t>(signed distance field, SDF)</a:t>
            </a:r>
            <a:r>
              <a:rPr lang="zh-CN" altLang="en-US" sz="2000">
                <a:latin typeface="Times New Roman" panose="02020603050405020304" pitchFamily="18" charset="0"/>
                <a:ea typeface="宋体" panose="02010600030101010101" pitchFamily="2" charset="-122"/>
                <a:cs typeface="Times New Roman" panose="02020603050405020304" pitchFamily="18" charset="0"/>
              </a:rPr>
              <a:t>表示和深度行进四面体</a:t>
            </a:r>
            <a:r>
              <a:rPr lang="en-US" altLang="zh-CN" sz="2000">
                <a:latin typeface="Times New Roman" panose="02020603050405020304" pitchFamily="18" charset="0"/>
                <a:ea typeface="宋体" panose="02010600030101010101" pitchFamily="2" charset="-122"/>
                <a:cs typeface="Times New Roman" panose="02020603050405020304" pitchFamily="18" charset="0"/>
              </a:rPr>
              <a:t>(Deep Marching Tetrahedra, DMTet)</a:t>
            </a:r>
            <a:r>
              <a:rPr lang="zh-CN" altLang="en-US" sz="2000">
                <a:latin typeface="Times New Roman" panose="02020603050405020304" pitchFamily="18" charset="0"/>
                <a:ea typeface="宋体" panose="02010600030101010101" pitchFamily="2" charset="-122"/>
                <a:cs typeface="Times New Roman" panose="02020603050405020304" pitchFamily="18" charset="0"/>
              </a:rPr>
              <a:t>方法，首先重建一个中性网格来初始化高斯点的位置。</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18AAA0F4-0A91-93B8-9C89-D95C8963B523}"/>
              </a:ext>
            </a:extLst>
          </p:cNvPr>
          <p:cNvSpPr txBox="1"/>
          <p:nvPr/>
        </p:nvSpPr>
        <p:spPr>
          <a:xfrm>
            <a:off x="293057" y="3344868"/>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a:latin typeface="Times New Roman" panose="02020603050405020304" pitchFamily="18" charset="0"/>
                <a:ea typeface="宋体" panose="02010600030101010101" pitchFamily="2" charset="-122"/>
                <a:cs typeface="Times New Roman" panose="02020603050405020304" pitchFamily="18" charset="0"/>
              </a:rPr>
              <a:t>SDF</a:t>
            </a:r>
            <a:r>
              <a:rPr lang="zh-CN" altLang="en-US" sz="2200" b="1">
                <a:latin typeface="Times New Roman" panose="02020603050405020304" pitchFamily="18" charset="0"/>
                <a:ea typeface="宋体" panose="02010600030101010101" pitchFamily="2" charset="-122"/>
                <a:cs typeface="Times New Roman" panose="02020603050405020304" pitchFamily="18" charset="0"/>
              </a:rPr>
              <a:t>表示与渲染</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6" name="组合 25">
            <a:extLst>
              <a:ext uri="{FF2B5EF4-FFF2-40B4-BE49-F238E27FC236}">
                <a16:creationId xmlns:a16="http://schemas.microsoft.com/office/drawing/2014/main" id="{6E93E563-D4FD-1236-D642-1FFEDB06BDAF}"/>
              </a:ext>
            </a:extLst>
          </p:cNvPr>
          <p:cNvGrpSpPr/>
          <p:nvPr/>
        </p:nvGrpSpPr>
        <p:grpSpPr>
          <a:xfrm>
            <a:off x="518123" y="3662331"/>
            <a:ext cx="11132395" cy="745313"/>
            <a:chOff x="518123" y="3946811"/>
            <a:chExt cx="11132395" cy="745313"/>
          </a:xfrm>
        </p:grpSpPr>
        <p:sp>
          <p:nvSpPr>
            <p:cNvPr id="16" name="文本框 15">
              <a:extLst>
                <a:ext uri="{FF2B5EF4-FFF2-40B4-BE49-F238E27FC236}">
                  <a16:creationId xmlns:a16="http://schemas.microsoft.com/office/drawing/2014/main" id="{F3773315-CCB7-14F0-C18A-BCED993A978F}"/>
                </a:ext>
              </a:extLst>
            </p:cNvPr>
            <p:cNvSpPr txBox="1"/>
            <p:nvPr/>
          </p:nvSpPr>
          <p:spPr>
            <a:xfrm>
              <a:off x="782706" y="4288872"/>
              <a:ext cx="10761181" cy="403252"/>
            </a:xfrm>
            <a:prstGeom prst="rect">
              <a:avLst/>
            </a:prstGeom>
            <a:noFill/>
          </p:spPr>
          <p:txBody>
            <a:bodyPr wrap="square">
              <a:spAutoFit/>
            </a:bodyPr>
            <a:lstStyle/>
            <a:p>
              <a:pPr>
                <a:lnSpc>
                  <a:spcPct val="110000"/>
                </a:lnSpc>
                <a:spcBef>
                  <a:spcPts val="500"/>
                </a:spcBef>
                <a:spcAft>
                  <a:spcPts val="300"/>
                </a:spcAft>
              </a:pPr>
              <a:r>
                <a:rPr lang="zh-CN" altLang="en-US" sz="2000">
                  <a:latin typeface="Times New Roman" panose="02020603050405020304" pitchFamily="18" charset="0"/>
                  <a:ea typeface="宋体" panose="02010600030101010101" pitchFamily="2" charset="-122"/>
                  <a:cs typeface="Times New Roman" panose="02020603050405020304" pitchFamily="18" charset="0"/>
                </a:rPr>
                <a:t>其中，𝑠表示</a:t>
              </a:r>
              <a:r>
                <a:rPr lang="en-US" altLang="zh-CN" sz="2000">
                  <a:latin typeface="Times New Roman" panose="02020603050405020304" pitchFamily="18" charset="0"/>
                  <a:ea typeface="宋体" panose="02010600030101010101" pitchFamily="2" charset="-122"/>
                  <a:cs typeface="Times New Roman" panose="02020603050405020304" pitchFamily="18" charset="0"/>
                </a:rPr>
                <a:t>SDF</a:t>
              </a:r>
              <a:r>
                <a:rPr lang="zh-CN" altLang="en-US" sz="2000">
                  <a:latin typeface="Times New Roman" panose="02020603050405020304" pitchFamily="18" charset="0"/>
                  <a:ea typeface="宋体" panose="02010600030101010101" pitchFamily="2" charset="-122"/>
                  <a:cs typeface="Times New Roman" panose="02020603050405020304" pitchFamily="18" charset="0"/>
                </a:rPr>
                <a:t>值，𝜂表示特征向量，𝑥表示点的位置。</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09EBB18-BA81-3172-AACE-0460DB790C4B}"/>
                    </a:ext>
                  </a:extLst>
                </p:cNvPr>
                <p:cNvSpPr txBox="1"/>
                <p:nvPr/>
              </p:nvSpPr>
              <p:spPr>
                <a:xfrm>
                  <a:off x="518123" y="3946811"/>
                  <a:ext cx="11060643" cy="449675"/>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a:latin typeface="Times New Roman" panose="02020603050405020304" pitchFamily="18" charset="0"/>
                      <a:ea typeface="宋体" panose="02010600030101010101" pitchFamily="2" charset="-122"/>
                      <a:cs typeface="Times New Roman" panose="02020603050405020304" pitchFamily="18" charset="0"/>
                    </a:rPr>
                    <a:t>构建一个</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𝑠𝑑𝑓</m:t>
                          </m:r>
                        </m:sub>
                      </m:sSub>
                    </m:oMath>
                  </a14:m>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来表示</a:t>
                  </a:r>
                  <a:r>
                    <a:rPr lang="en-US" altLang="zh-CN" sz="2000">
                      <a:latin typeface="Times New Roman" panose="02020603050405020304" pitchFamily="18" charset="0"/>
                      <a:ea typeface="宋体" panose="02010600030101010101" pitchFamily="2" charset="-122"/>
                      <a:cs typeface="Times New Roman" panose="02020603050405020304" pitchFamily="18" charset="0"/>
                    </a:rPr>
                    <a:t>SDF</a:t>
                  </a:r>
                  <a:r>
                    <a:rPr lang="zh-CN" altLang="en-US" sz="2000">
                      <a:latin typeface="Times New Roman" panose="02020603050405020304" pitchFamily="18" charset="0"/>
                      <a:ea typeface="宋体" panose="02010600030101010101" pitchFamily="2" charset="-122"/>
                      <a:cs typeface="Times New Roman" panose="02020603050405020304" pitchFamily="18" charset="0"/>
                    </a:rPr>
                    <a:t>，并输出每个点的特征向量，用于预测该点的颜色：</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E09EBB18-BA81-3172-AACE-0460DB790C4B}"/>
                    </a:ext>
                  </a:extLst>
                </p:cNvPr>
                <p:cNvSpPr txBox="1">
                  <a:spLocks noRot="1" noChangeAspect="1" noMove="1" noResize="1" noEditPoints="1" noAdjustHandles="1" noChangeArrowheads="1" noChangeShapeType="1" noTextEdit="1"/>
                </p:cNvSpPr>
                <p:nvPr/>
              </p:nvSpPr>
              <p:spPr>
                <a:xfrm>
                  <a:off x="518123" y="3946811"/>
                  <a:ext cx="11060643" cy="449675"/>
                </a:xfrm>
                <a:prstGeom prst="rect">
                  <a:avLst/>
                </a:prstGeom>
                <a:blipFill>
                  <a:blip r:embed="rId5"/>
                  <a:stretch>
                    <a:fillRect l="-496" t="-6757" b="-17568"/>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C80DEAE9-431F-6B20-BC34-63E9D771C69A}"/>
                </a:ext>
              </a:extLst>
            </p:cNvPr>
            <p:cNvPicPr>
              <a:picLocks noChangeAspect="1"/>
            </p:cNvPicPr>
            <p:nvPr/>
          </p:nvPicPr>
          <p:blipFill>
            <a:blip r:embed="rId6"/>
            <a:stretch>
              <a:fillRect/>
            </a:stretch>
          </p:blipFill>
          <p:spPr>
            <a:xfrm>
              <a:off x="10001201" y="4011663"/>
              <a:ext cx="1649317" cy="365285"/>
            </a:xfrm>
            <a:prstGeom prst="rect">
              <a:avLst/>
            </a:prstGeom>
          </p:spPr>
        </p:pic>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D88C7CE-FEB2-CAC6-5E48-B6D74C347BD3}"/>
                  </a:ext>
                </a:extLst>
              </p:cNvPr>
              <p:cNvSpPr txBox="1"/>
              <p:nvPr/>
            </p:nvSpPr>
            <p:spPr>
              <a:xfrm>
                <a:off x="483243" y="4413069"/>
                <a:ext cx="11060643" cy="191251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2000">
                    <a:latin typeface="Times New Roman" panose="02020603050405020304" pitchFamily="18" charset="0"/>
                    <a:ea typeface="宋体" panose="02010600030101010101" pitchFamily="2" charset="-122"/>
                    <a:cs typeface="Times New Roman" panose="02020603050405020304" pitchFamily="18" charset="0"/>
                  </a:rPr>
                  <a:t>DMTet</a:t>
                </a:r>
                <a:r>
                  <a:rPr lang="zh-CN" altLang="en-US" sz="2000">
                    <a:latin typeface="Times New Roman" panose="02020603050405020304" pitchFamily="18" charset="0"/>
                    <a:ea typeface="宋体" panose="02010600030101010101" pitchFamily="2" charset="-122"/>
                    <a:cs typeface="Times New Roman" panose="02020603050405020304" pitchFamily="18" charset="0"/>
                  </a:rPr>
                  <a:t>从</a:t>
                </a:r>
                <a:r>
                  <a:rPr lang="en-US" altLang="zh-CN" sz="2000">
                    <a:latin typeface="Times New Roman" panose="02020603050405020304" pitchFamily="18" charset="0"/>
                    <a:ea typeface="宋体" panose="02010600030101010101" pitchFamily="2" charset="-122"/>
                    <a:cs typeface="Times New Roman" panose="02020603050405020304" pitchFamily="18" charset="0"/>
                  </a:rPr>
                  <a:t>SDF</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中差异化提取网格，生成顶点𝑋、每个顶点的特征向量𝐹和网格的面。使用两个颜色</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ea typeface="宋体" panose="02010600030101010101" pitchFamily="2" charset="-122"/>
                    <a:cs typeface="Times New Roman" panose="02020603050405020304" pitchFamily="18" charset="0"/>
                  </a:rPr>
                  <a:t> </a:t>
                </a:r>
                <a14:m>
                  <m:oMath xmlns:m="http://schemas.openxmlformats.org/officeDocument/2006/math">
                    <m:sSubSup>
                      <m:sSubSup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𝑐𝑜𝑙</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𝑒𝑥𝑝</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𝑐𝑜𝑙</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𝑝𝑜𝑠𝑒</m:t>
                        </m:r>
                      </m:sup>
                    </m:sSub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）预测每个顶点的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32</a:t>
                </a:r>
                <a:r>
                  <a:rPr lang="zh-CN" altLang="en-US" sz="2000">
                    <a:latin typeface="Times New Roman" panose="02020603050405020304" pitchFamily="18" charset="0"/>
                    <a:ea typeface="宋体" panose="02010600030101010101" pitchFamily="2" charset="-122"/>
                    <a:cs typeface="Times New Roman" panose="02020603050405020304" pitchFamily="18" charset="0"/>
                  </a:rPr>
                  <a:t>通道颜色。同时，构建两个变形</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ea typeface="宋体" panose="02010600030101010101" pitchFamily="2" charset="-122"/>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𝑑𝑒𝑓</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𝑒𝑥𝑝</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𝑑𝑒𝑓</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𝑝𝑜𝑠𝑒</m:t>
                        </m:r>
                      </m:sup>
                    </m:sSubSup>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），预测每个顶点的位置位移，并将它们加到顶点位置上。最后，对变形后的网格应用刚性旋转和平移，将其转换到世界空间，并根据相机参数𝜇对变形后的网格进行差异化光栅化渲染，生成图像𝐼和掩码𝑀。</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BD88C7CE-FEB2-CAC6-5E48-B6D74C347BD3}"/>
                  </a:ext>
                </a:extLst>
              </p:cNvPr>
              <p:cNvSpPr txBox="1">
                <a:spLocks noRot="1" noChangeAspect="1" noMove="1" noResize="1" noEditPoints="1" noAdjustHandles="1" noChangeArrowheads="1" noChangeShapeType="1" noTextEdit="1"/>
              </p:cNvSpPr>
              <p:nvPr/>
            </p:nvSpPr>
            <p:spPr>
              <a:xfrm>
                <a:off x="483243" y="4413069"/>
                <a:ext cx="11060643" cy="1912511"/>
              </a:xfrm>
              <a:prstGeom prst="rect">
                <a:avLst/>
              </a:prstGeom>
              <a:blipFill>
                <a:blip r:embed="rId7"/>
                <a:stretch>
                  <a:fillRect l="-496" t="-2548" b="-4459"/>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3BFA5357-D607-2002-94C9-A48E6594214D}"/>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410540988"/>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16875" y="-38227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293057" y="1395105"/>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损失函数与训练：</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Geometry-guided Initialization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68302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31808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863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4251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D88C7CE-FEB2-CAC6-5E48-B6D74C347BD3}"/>
                  </a:ext>
                </a:extLst>
              </p:cNvPr>
              <p:cNvSpPr txBox="1"/>
              <p:nvPr/>
            </p:nvSpPr>
            <p:spPr>
              <a:xfrm>
                <a:off x="483243" y="3529149"/>
                <a:ext cx="11060643" cy="116192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a:latin typeface="Times New Roman" panose="02020603050405020304" pitchFamily="18" charset="0"/>
                    <a:ea typeface="宋体" panose="02010600030101010101" pitchFamily="2" charset="-122"/>
                    <a:cs typeface="Times New Roman" panose="02020603050405020304" pitchFamily="18" charset="0"/>
                  </a:rPr>
                  <a:t>引入三个约束：</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偏移正则项</a:t>
                </a:r>
                <a14:m>
                  <m:oMath xmlns:m="http://schemas.openxmlformats.org/officeDocument/2006/math">
                    <m:sSub>
                      <m:sSubPr>
                        <m:ctrlP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𝒐𝒇𝒇𝒔𝒆𝒕</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：惩罚所有非零位移，防止两个变形</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a:latin typeface="Times New Roman" panose="02020603050405020304" pitchFamily="18" charset="0"/>
                    <a:ea typeface="宋体" panose="02010600030101010101" pitchFamily="2" charset="-122"/>
                    <a:cs typeface="Times New Roman" panose="02020603050405020304" pitchFamily="18" charset="0"/>
                  </a:rPr>
                  <a:t>学习到全局常量偏移。</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标志点正则项</a:t>
                </a:r>
                <a14:m>
                  <m:oMath xmlns:m="http://schemas.openxmlformats.org/officeDocument/2006/math">
                    <m:sSub>
                      <m:sSubPr>
                        <m:ctrlPr>
                          <a:rPr lang="en-US" altLang="zh-CN" sz="2000" b="1"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𝒍𝒎𝒌</m:t>
                        </m:r>
                      </m:sub>
                    </m:sSub>
                  </m:oMath>
                </a14:m>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限制</a:t>
                </a:r>
                <a:r>
                  <a:rPr lang="en-US" altLang="zh-CN" sz="2000">
                    <a:latin typeface="Times New Roman" panose="02020603050405020304" pitchFamily="18" charset="0"/>
                    <a:ea typeface="宋体" panose="02010600030101010101" pitchFamily="2" charset="-122"/>
                    <a:cs typeface="Times New Roman" panose="02020603050405020304" pitchFamily="18" charset="0"/>
                  </a:rPr>
                  <a:t>SDF</a:t>
                </a:r>
                <a:r>
                  <a:rPr lang="zh-CN" altLang="en-US" sz="2000">
                    <a:latin typeface="Times New Roman" panose="02020603050405020304" pitchFamily="18" charset="0"/>
                    <a:ea typeface="宋体" panose="02010600030101010101" pitchFamily="2" charset="-122"/>
                    <a:cs typeface="Times New Roman" panose="02020603050405020304" pitchFamily="18" charset="0"/>
                  </a:rPr>
                  <a:t>值在</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标志点处接近零，确保标志点位于网格表面。</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Laplacian</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正则项</a:t>
                </a:r>
                <a14:m>
                  <m:oMath xmlns:m="http://schemas.openxmlformats.org/officeDocument/2006/math">
                    <m:sSub>
                      <m:sSubPr>
                        <m:ctrlPr>
                          <a:rPr lang="en-US" altLang="zh-CN" sz="2000" b="1"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𝒍𝒂𝒑</m:t>
                        </m:r>
                      </m:sub>
                    </m:sSub>
                  </m:oMath>
                </a14:m>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保持提取的网格具有一定的平滑度。总损失函数为：</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BD88C7CE-FEB2-CAC6-5E48-B6D74C347BD3}"/>
                  </a:ext>
                </a:extLst>
              </p:cNvPr>
              <p:cNvSpPr txBox="1">
                <a:spLocks noRot="1" noChangeAspect="1" noMove="1" noResize="1" noEditPoints="1" noAdjustHandles="1" noChangeArrowheads="1" noChangeShapeType="1" noTextEdit="1"/>
              </p:cNvSpPr>
              <p:nvPr/>
            </p:nvSpPr>
            <p:spPr>
              <a:xfrm>
                <a:off x="483243" y="3529149"/>
                <a:ext cx="11060643" cy="1161921"/>
              </a:xfrm>
              <a:prstGeom prst="rect">
                <a:avLst/>
              </a:prstGeom>
              <a:blipFill>
                <a:blip r:embed="rId5"/>
                <a:stretch>
                  <a:fillRect l="-496" t="-2094" b="-6283"/>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B7B5D44D-3D3C-1237-E2CC-F7181F620182}"/>
              </a:ext>
            </a:extLst>
          </p:cNvPr>
          <p:cNvGrpSpPr/>
          <p:nvPr/>
        </p:nvGrpSpPr>
        <p:grpSpPr>
          <a:xfrm>
            <a:off x="483244" y="1794196"/>
            <a:ext cx="11060643" cy="683919"/>
            <a:chOff x="483244" y="1662116"/>
            <a:chExt cx="11060643" cy="683919"/>
          </a:xfrm>
        </p:grpSpPr>
        <p:sp>
          <p:nvSpPr>
            <p:cNvPr id="8" name="文本框 7">
              <a:extLst>
                <a:ext uri="{FF2B5EF4-FFF2-40B4-BE49-F238E27FC236}">
                  <a16:creationId xmlns:a16="http://schemas.microsoft.com/office/drawing/2014/main" id="{E7779BC2-A274-EA9A-227B-98CB0C6153CD}"/>
                </a:ext>
              </a:extLst>
            </p:cNvPr>
            <p:cNvSpPr txBox="1"/>
            <p:nvPr/>
          </p:nvSpPr>
          <p:spPr>
            <a:xfrm>
              <a:off x="483244" y="1662116"/>
              <a:ext cx="11060643"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a:latin typeface="Times New Roman" panose="02020603050405020304" pitchFamily="18" charset="0"/>
                  <a:ea typeface="宋体" panose="02010600030101010101" pitchFamily="2" charset="-122"/>
                  <a:cs typeface="Times New Roman" panose="02020603050405020304" pitchFamily="18" charset="0"/>
                </a:rPr>
                <a:t>RGB</a:t>
              </a:r>
              <a:r>
                <a:rPr lang="zh-CN" altLang="en-US" sz="2000">
                  <a:latin typeface="Times New Roman" panose="02020603050405020304" pitchFamily="18" charset="0"/>
                  <a:ea typeface="宋体" panose="02010600030101010101" pitchFamily="2" charset="-122"/>
                  <a:cs typeface="Times New Roman" panose="02020603050405020304" pitchFamily="18" charset="0"/>
                </a:rPr>
                <a:t>损失和轮廓损失来训练指导模型：</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4BE355AB-6F36-78F6-5E3F-37AE01387552}"/>
                </a:ext>
              </a:extLst>
            </p:cNvPr>
            <p:cNvPicPr>
              <a:picLocks noChangeAspect="1"/>
            </p:cNvPicPr>
            <p:nvPr/>
          </p:nvPicPr>
          <p:blipFill>
            <a:blip r:embed="rId6"/>
            <a:stretch>
              <a:fillRect/>
            </a:stretch>
          </p:blipFill>
          <p:spPr>
            <a:xfrm>
              <a:off x="5677112" y="1662318"/>
              <a:ext cx="2266950" cy="381000"/>
            </a:xfrm>
            <a:prstGeom prst="rect">
              <a:avLst/>
            </a:prstGeom>
          </p:spPr>
        </p:pic>
        <p:pic>
          <p:nvPicPr>
            <p:cNvPr id="18" name="图片 17">
              <a:extLst>
                <a:ext uri="{FF2B5EF4-FFF2-40B4-BE49-F238E27FC236}">
                  <a16:creationId xmlns:a16="http://schemas.microsoft.com/office/drawing/2014/main" id="{669E93A4-25BA-8A05-1C08-8B15DFDCCC9F}"/>
                </a:ext>
              </a:extLst>
            </p:cNvPr>
            <p:cNvPicPr>
              <a:picLocks noChangeAspect="1"/>
            </p:cNvPicPr>
            <p:nvPr/>
          </p:nvPicPr>
          <p:blipFill>
            <a:blip r:embed="rId7"/>
            <a:stretch>
              <a:fillRect/>
            </a:stretch>
          </p:blipFill>
          <p:spPr>
            <a:xfrm>
              <a:off x="8061914" y="1672054"/>
              <a:ext cx="2066925" cy="342900"/>
            </a:xfrm>
            <a:prstGeom prst="rect">
              <a:avLst/>
            </a:prstGeom>
          </p:spPr>
        </p:pic>
        <p:pic>
          <p:nvPicPr>
            <p:cNvPr id="24" name="图片 23">
              <a:extLst>
                <a:ext uri="{FF2B5EF4-FFF2-40B4-BE49-F238E27FC236}">
                  <a16:creationId xmlns:a16="http://schemas.microsoft.com/office/drawing/2014/main" id="{12A37180-2769-F2F0-A677-25D5FDB9B1BC}"/>
                </a:ext>
              </a:extLst>
            </p:cNvPr>
            <p:cNvPicPr>
              <a:picLocks noChangeAspect="1"/>
            </p:cNvPicPr>
            <p:nvPr/>
          </p:nvPicPr>
          <p:blipFill>
            <a:blip r:embed="rId8"/>
            <a:stretch>
              <a:fillRect/>
            </a:stretch>
          </p:blipFill>
          <p:spPr>
            <a:xfrm>
              <a:off x="876512" y="2012660"/>
              <a:ext cx="7067550" cy="333375"/>
            </a:xfrm>
            <a:prstGeom prst="rect">
              <a:avLst/>
            </a:prstGeom>
          </p:spPr>
        </p:pic>
      </p:grpSp>
      <p:grpSp>
        <p:nvGrpSpPr>
          <p:cNvPr id="55" name="组合 54">
            <a:extLst>
              <a:ext uri="{FF2B5EF4-FFF2-40B4-BE49-F238E27FC236}">
                <a16:creationId xmlns:a16="http://schemas.microsoft.com/office/drawing/2014/main" id="{4C160F8B-5D7B-7C2A-4912-CCB65F2EE650}"/>
              </a:ext>
            </a:extLst>
          </p:cNvPr>
          <p:cNvGrpSpPr/>
          <p:nvPr/>
        </p:nvGrpSpPr>
        <p:grpSpPr>
          <a:xfrm>
            <a:off x="518124" y="2596748"/>
            <a:ext cx="11060643" cy="804784"/>
            <a:chOff x="518124" y="2413868"/>
            <a:chExt cx="11060643" cy="804784"/>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BD5D5BF-99FF-EFC7-4161-167CBB56B561}"/>
                    </a:ext>
                  </a:extLst>
                </p:cNvPr>
                <p:cNvSpPr txBox="1"/>
                <p:nvPr/>
              </p:nvSpPr>
              <p:spPr>
                <a:xfrm>
                  <a:off x="518124" y="2413868"/>
                  <a:ext cx="11060643" cy="4500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a:latin typeface="Times New Roman" panose="02020603050405020304" pitchFamily="18" charset="0"/>
                      <a:ea typeface="宋体" panose="02010600030101010101" pitchFamily="2" charset="-122"/>
                      <a:cs typeface="Times New Roman" panose="02020603050405020304" pitchFamily="18" charset="0"/>
                    </a:rPr>
                    <a:t>使用估计的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面部关键点</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𝑔𝑡</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为表情变形</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a:latin typeface="Times New Roman" panose="02020603050405020304" pitchFamily="18" charset="0"/>
                      <a:ea typeface="宋体" panose="02010600030101010101" pitchFamily="2" charset="-122"/>
                      <a:cs typeface="Times New Roman" panose="02020603050405020304" pitchFamily="18" charset="0"/>
                    </a:rPr>
                    <a:t>提供指导，构建关键点损失函数：</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EBD5D5BF-99FF-EFC7-4161-167CBB56B561}"/>
                    </a:ext>
                  </a:extLst>
                </p:cNvPr>
                <p:cNvSpPr txBox="1">
                  <a:spLocks noRot="1" noChangeAspect="1" noMove="1" noResize="1" noEditPoints="1" noAdjustHandles="1" noChangeArrowheads="1" noChangeShapeType="1" noTextEdit="1"/>
                </p:cNvSpPr>
                <p:nvPr/>
              </p:nvSpPr>
              <p:spPr>
                <a:xfrm>
                  <a:off x="518124" y="2413868"/>
                  <a:ext cx="11060643" cy="450060"/>
                </a:xfrm>
                <a:prstGeom prst="rect">
                  <a:avLst/>
                </a:prstGeom>
                <a:blipFill>
                  <a:blip r:embed="rId9"/>
                  <a:stretch>
                    <a:fillRect l="-496" t="-5405" b="-18919"/>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31B90CD1-4ED7-BE30-CEC4-88A1569DC29E}"/>
                </a:ext>
              </a:extLst>
            </p:cNvPr>
            <p:cNvGrpSpPr/>
            <p:nvPr/>
          </p:nvGrpSpPr>
          <p:grpSpPr>
            <a:xfrm>
              <a:off x="3755461" y="2885277"/>
              <a:ext cx="4228132" cy="333375"/>
              <a:chOff x="952284" y="2855691"/>
              <a:chExt cx="4228132" cy="333375"/>
            </a:xfrm>
          </p:grpSpPr>
          <p:pic>
            <p:nvPicPr>
              <p:cNvPr id="28" name="图片 27">
                <a:extLst>
                  <a:ext uri="{FF2B5EF4-FFF2-40B4-BE49-F238E27FC236}">
                    <a16:creationId xmlns:a16="http://schemas.microsoft.com/office/drawing/2014/main" id="{662F190A-A759-4CF2-75D0-8ECD17423F67}"/>
                  </a:ext>
                </a:extLst>
              </p:cNvPr>
              <p:cNvPicPr>
                <a:picLocks noChangeAspect="1"/>
              </p:cNvPicPr>
              <p:nvPr/>
            </p:nvPicPr>
            <p:blipFill>
              <a:blip r:embed="rId10"/>
              <a:stretch>
                <a:fillRect/>
              </a:stretch>
            </p:blipFill>
            <p:spPr>
              <a:xfrm>
                <a:off x="952284" y="2855746"/>
                <a:ext cx="1952625" cy="314325"/>
              </a:xfrm>
              <a:prstGeom prst="rect">
                <a:avLst/>
              </a:prstGeom>
            </p:spPr>
          </p:pic>
          <p:pic>
            <p:nvPicPr>
              <p:cNvPr id="31" name="图片 30">
                <a:extLst>
                  <a:ext uri="{FF2B5EF4-FFF2-40B4-BE49-F238E27FC236}">
                    <a16:creationId xmlns:a16="http://schemas.microsoft.com/office/drawing/2014/main" id="{AA657379-A1EF-4A93-E01C-217E5D078EF0}"/>
                  </a:ext>
                </a:extLst>
              </p:cNvPr>
              <p:cNvPicPr>
                <a:picLocks noChangeAspect="1"/>
              </p:cNvPicPr>
              <p:nvPr/>
            </p:nvPicPr>
            <p:blipFill>
              <a:blip r:embed="rId11"/>
              <a:stretch>
                <a:fillRect/>
              </a:stretch>
            </p:blipFill>
            <p:spPr>
              <a:xfrm>
                <a:off x="2961091" y="2855691"/>
                <a:ext cx="2219325" cy="333375"/>
              </a:xfrm>
              <a:prstGeom prst="rect">
                <a:avLst/>
              </a:prstGeom>
            </p:spPr>
          </p:pic>
        </p:grpSp>
      </p:grpSp>
      <p:grpSp>
        <p:nvGrpSpPr>
          <p:cNvPr id="37" name="组合 36">
            <a:extLst>
              <a:ext uri="{FF2B5EF4-FFF2-40B4-BE49-F238E27FC236}">
                <a16:creationId xmlns:a16="http://schemas.microsoft.com/office/drawing/2014/main" id="{15540705-B1BC-7E66-9D94-ECC1A6322402}"/>
              </a:ext>
            </a:extLst>
          </p:cNvPr>
          <p:cNvGrpSpPr/>
          <p:nvPr/>
        </p:nvGrpSpPr>
        <p:grpSpPr>
          <a:xfrm>
            <a:off x="1571476" y="4639131"/>
            <a:ext cx="9282201" cy="581590"/>
            <a:chOff x="1345316" y="4547531"/>
            <a:chExt cx="9282201" cy="581590"/>
          </a:xfrm>
        </p:grpSpPr>
        <p:pic>
          <p:nvPicPr>
            <p:cNvPr id="34" name="图片 33">
              <a:extLst>
                <a:ext uri="{FF2B5EF4-FFF2-40B4-BE49-F238E27FC236}">
                  <a16:creationId xmlns:a16="http://schemas.microsoft.com/office/drawing/2014/main" id="{DB3B55B8-36E7-97A9-C91E-721281DFE9E0}"/>
                </a:ext>
              </a:extLst>
            </p:cNvPr>
            <p:cNvPicPr>
              <a:picLocks noChangeAspect="1"/>
            </p:cNvPicPr>
            <p:nvPr/>
          </p:nvPicPr>
          <p:blipFill>
            <a:blip r:embed="rId12"/>
            <a:stretch>
              <a:fillRect/>
            </a:stretch>
          </p:blipFill>
          <p:spPr>
            <a:xfrm>
              <a:off x="1345316" y="4547531"/>
              <a:ext cx="4104628" cy="579616"/>
            </a:xfrm>
            <a:prstGeom prst="rect">
              <a:avLst/>
            </a:prstGeom>
          </p:spPr>
        </p:pic>
        <p:pic>
          <p:nvPicPr>
            <p:cNvPr id="36" name="图片 35">
              <a:extLst>
                <a:ext uri="{FF2B5EF4-FFF2-40B4-BE49-F238E27FC236}">
                  <a16:creationId xmlns:a16="http://schemas.microsoft.com/office/drawing/2014/main" id="{83FA5810-E6D9-A2CA-F192-5688D7C6629B}"/>
                </a:ext>
              </a:extLst>
            </p:cNvPr>
            <p:cNvPicPr>
              <a:picLocks noChangeAspect="1"/>
            </p:cNvPicPr>
            <p:nvPr/>
          </p:nvPicPr>
          <p:blipFill>
            <a:blip r:embed="rId13"/>
            <a:stretch>
              <a:fillRect/>
            </a:stretch>
          </p:blipFill>
          <p:spPr>
            <a:xfrm>
              <a:off x="5410995" y="4632948"/>
              <a:ext cx="5216522" cy="496173"/>
            </a:xfrm>
            <a:prstGeom prst="rect">
              <a:avLst/>
            </a:prstGeom>
          </p:spPr>
        </p:pic>
      </p:grpSp>
      <p:grpSp>
        <p:nvGrpSpPr>
          <p:cNvPr id="54" name="组合 53">
            <a:extLst>
              <a:ext uri="{FF2B5EF4-FFF2-40B4-BE49-F238E27FC236}">
                <a16:creationId xmlns:a16="http://schemas.microsoft.com/office/drawing/2014/main" id="{FB8AD960-8B84-9516-3578-16EDFF5D8446}"/>
              </a:ext>
            </a:extLst>
          </p:cNvPr>
          <p:cNvGrpSpPr/>
          <p:nvPr/>
        </p:nvGrpSpPr>
        <p:grpSpPr>
          <a:xfrm>
            <a:off x="876512" y="5227077"/>
            <a:ext cx="10504592" cy="818236"/>
            <a:chOff x="876512" y="5094997"/>
            <a:chExt cx="10504592" cy="818236"/>
          </a:xfrm>
        </p:grpSpPr>
        <p:pic>
          <p:nvPicPr>
            <p:cNvPr id="45" name="图片 44">
              <a:extLst>
                <a:ext uri="{FF2B5EF4-FFF2-40B4-BE49-F238E27FC236}">
                  <a16:creationId xmlns:a16="http://schemas.microsoft.com/office/drawing/2014/main" id="{5DA747D0-392E-4FA9-46F0-790CF7BA84A9}"/>
                </a:ext>
              </a:extLst>
            </p:cNvPr>
            <p:cNvPicPr>
              <a:picLocks noChangeAspect="1"/>
            </p:cNvPicPr>
            <p:nvPr/>
          </p:nvPicPr>
          <p:blipFill>
            <a:blip r:embed="rId14"/>
            <a:stretch>
              <a:fillRect/>
            </a:stretch>
          </p:blipFill>
          <p:spPr>
            <a:xfrm>
              <a:off x="876512" y="5107009"/>
              <a:ext cx="8991600" cy="438150"/>
            </a:xfrm>
            <a:prstGeom prst="rect">
              <a:avLst/>
            </a:prstGeom>
          </p:spPr>
        </p:pic>
        <p:pic>
          <p:nvPicPr>
            <p:cNvPr id="50" name="图片 49">
              <a:extLst>
                <a:ext uri="{FF2B5EF4-FFF2-40B4-BE49-F238E27FC236}">
                  <a16:creationId xmlns:a16="http://schemas.microsoft.com/office/drawing/2014/main" id="{801592E5-FFCF-0226-93F7-23C243744C18}"/>
                </a:ext>
              </a:extLst>
            </p:cNvPr>
            <p:cNvPicPr>
              <a:picLocks noChangeAspect="1"/>
            </p:cNvPicPr>
            <p:nvPr/>
          </p:nvPicPr>
          <p:blipFill>
            <a:blip r:embed="rId15"/>
            <a:stretch>
              <a:fillRect/>
            </a:stretch>
          </p:blipFill>
          <p:spPr>
            <a:xfrm>
              <a:off x="9868112" y="5094997"/>
              <a:ext cx="1512992" cy="389055"/>
            </a:xfrm>
            <a:prstGeom prst="rect">
              <a:avLst/>
            </a:prstGeom>
          </p:spPr>
        </p:pic>
        <p:pic>
          <p:nvPicPr>
            <p:cNvPr id="53" name="图片 52">
              <a:extLst>
                <a:ext uri="{FF2B5EF4-FFF2-40B4-BE49-F238E27FC236}">
                  <a16:creationId xmlns:a16="http://schemas.microsoft.com/office/drawing/2014/main" id="{19FBB457-AC2B-A771-0ACE-A740E8855863}"/>
                </a:ext>
              </a:extLst>
            </p:cNvPr>
            <p:cNvPicPr>
              <a:picLocks noChangeAspect="1"/>
            </p:cNvPicPr>
            <p:nvPr/>
          </p:nvPicPr>
          <p:blipFill>
            <a:blip r:embed="rId16"/>
            <a:stretch>
              <a:fillRect/>
            </a:stretch>
          </p:blipFill>
          <p:spPr>
            <a:xfrm>
              <a:off x="876512" y="5522708"/>
              <a:ext cx="1771650" cy="390525"/>
            </a:xfrm>
            <a:prstGeom prst="rect">
              <a:avLst/>
            </a:prstGeom>
          </p:spPr>
        </p:pic>
      </p:grpSp>
      <p:sp>
        <p:nvSpPr>
          <p:cNvPr id="57" name="文本框 56">
            <a:extLst>
              <a:ext uri="{FF2B5EF4-FFF2-40B4-BE49-F238E27FC236}">
                <a16:creationId xmlns:a16="http://schemas.microsoft.com/office/drawing/2014/main" id="{AB1A7072-394A-1A05-AE8A-3CE6E4B0BA2F}"/>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601201847"/>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16875" y="-38227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293057" y="1395105"/>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参数转移：</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Geometry-guided Initialization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68302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31808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863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4251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D88C7CE-FEB2-CAC6-5E48-B6D74C347BD3}"/>
                  </a:ext>
                </a:extLst>
              </p:cNvPr>
              <p:cNvSpPr txBox="1"/>
              <p:nvPr/>
            </p:nvSpPr>
            <p:spPr>
              <a:xfrm>
                <a:off x="483243" y="2980509"/>
                <a:ext cx="11060643" cy="141057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a:latin typeface="Times New Roman" panose="02020603050405020304" pitchFamily="18" charset="0"/>
                    <a:ea typeface="宋体" panose="02010600030101010101" pitchFamily="2" charset="-122"/>
                    <a:cs typeface="Times New Roman" panose="02020603050405020304" pitchFamily="18" charset="0"/>
                  </a:rPr>
                  <a:t>对于其他中性属性，采用高斯点云中的原始初始化策略。保留四个优化过的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14:m>
                  <m:oMath xmlns:m="http://schemas.openxmlformats.org/officeDocument/2006/math">
                    <m:d>
                      <m:dPr>
                        <m:begChr m:val="{"/>
                        <m:endChr m:val="}"/>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𝑐𝑜𝑙</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𝑒𝑥𝑝</m:t>
                            </m:r>
                          </m:sup>
                        </m:sSubSup>
                        <m:r>
                          <m:rPr>
                            <m:nor/>
                          </m:rP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𝑐𝑜𝑙</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𝑝𝑜𝑠𝑒</m:t>
                            </m:r>
                          </m:sup>
                        </m:sSub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𝑑𝑒𝑓</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𝑒𝑥𝑝</m:t>
                            </m:r>
                          </m:sup>
                        </m:sSubSup>
                        <m:r>
                          <m:rPr>
                            <m:nor/>
                          </m:rPr>
                          <a:rPr lang="en-US" altLang="zh-CN" sz="2000" b="0" i="0" smtClean="0">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𝑑𝑒𝑓</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𝑝𝑜𝑠𝑒</m:t>
                            </m:r>
                          </m:sup>
                        </m:sSubSup>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用于下一阶段，而两个属性</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MLP</a:t>
                </a:r>
                <a:r>
                  <a:rPr lang="en-US" altLang="zh-CN" sz="2000">
                    <a:ea typeface="宋体" panose="02010600030101010101" pitchFamily="2" charset="-122"/>
                    <a:cs typeface="Times New Roman" panose="02020603050405020304" pitchFamily="18" charset="0"/>
                  </a:rPr>
                  <a:t> </a:t>
                </a:r>
                <a14:m>
                  <m:oMath xmlns:m="http://schemas.openxmlformats.org/officeDocument/2006/math">
                    <m:d>
                      <m:dPr>
                        <m:begChr m:val="{"/>
                        <m:end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𝑎𝑡𝑡</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𝑒𝑥𝑝</m:t>
                            </m:r>
                          </m:sup>
                        </m:sSubSup>
                        <m:r>
                          <m:rPr>
                            <m:nor/>
                          </m:rPr>
                          <a:rPr lang="en-US" altLang="zh-CN" sz="2000">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𝑎𝑡𝑡</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𝑝𝑜𝑠𝑒</m:t>
                            </m:r>
                          </m:sup>
                        </m:sSubSup>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 </m:t>
                        </m:r>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和超</a:t>
                </a:r>
                <a:r>
                  <a:rPr lang="zh-CN" altLang="en-US" sz="2000">
                    <a:latin typeface="Times New Roman" panose="02020603050405020304" pitchFamily="18" charset="0"/>
                    <a:ea typeface="宋体" panose="02010600030101010101" pitchFamily="2" charset="-122"/>
                    <a:cs typeface="Times New Roman" panose="02020603050405020304" pitchFamily="18" charset="0"/>
                  </a:rPr>
                  <a:t>分辨率网络</a:t>
                </a:r>
                <a:r>
                  <a:rPr lang="en-US" altLang="zh-CN" sz="2000">
                    <a:latin typeface="Times New Roman" panose="02020603050405020304" pitchFamily="18" charset="0"/>
                    <a:ea typeface="宋体" panose="02010600030101010101" pitchFamily="2" charset="-122"/>
                    <a:cs typeface="Times New Roman" panose="02020603050405020304" pitchFamily="18" charset="0"/>
                  </a:rPr>
                  <a:t>Ψ</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参数则随机初始化。</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BD88C7CE-FEB2-CAC6-5E48-B6D74C347BD3}"/>
                  </a:ext>
                </a:extLst>
              </p:cNvPr>
              <p:cNvSpPr txBox="1">
                <a:spLocks noRot="1" noChangeAspect="1" noMove="1" noResize="1" noEditPoints="1" noAdjustHandles="1" noChangeArrowheads="1" noChangeShapeType="1" noTextEdit="1"/>
              </p:cNvSpPr>
              <p:nvPr/>
            </p:nvSpPr>
            <p:spPr>
              <a:xfrm>
                <a:off x="483243" y="2980509"/>
                <a:ext cx="11060643" cy="1410579"/>
              </a:xfrm>
              <a:prstGeom prst="rect">
                <a:avLst/>
              </a:prstGeom>
              <a:blipFill>
                <a:blip r:embed="rId5"/>
                <a:stretch>
                  <a:fillRect l="-496" b="-6061"/>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EBD5D5BF-99FF-EFC7-4161-167CBB56B561}"/>
              </a:ext>
            </a:extLst>
          </p:cNvPr>
          <p:cNvSpPr txBox="1"/>
          <p:nvPr/>
        </p:nvSpPr>
        <p:spPr>
          <a:xfrm>
            <a:off x="518124" y="1875388"/>
            <a:ext cx="11060643"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a:latin typeface="Times New Roman" panose="02020603050405020304" pitchFamily="18" charset="0"/>
                <a:ea typeface="宋体" panose="02010600030101010101" pitchFamily="2" charset="-122"/>
                <a:cs typeface="Times New Roman" panose="02020603050405020304" pitchFamily="18" charset="0"/>
              </a:rPr>
              <a:t>最后，使用粗略训练的指导模型来初始化高斯人头模型。具体来说，通过</a:t>
            </a:r>
            <a:r>
              <a:rPr lang="en-US" altLang="zh-CN" sz="2000">
                <a:latin typeface="Times New Roman" panose="02020603050405020304" pitchFamily="18" charset="0"/>
                <a:ea typeface="宋体" panose="02010600030101010101" pitchFamily="2" charset="-122"/>
                <a:cs typeface="Times New Roman" panose="02020603050405020304" pitchFamily="18" charset="0"/>
              </a:rPr>
              <a:t>DMTet</a:t>
            </a:r>
            <a:r>
              <a:rPr lang="zh-CN" altLang="en-US" sz="2000">
                <a:latin typeface="Times New Roman" panose="02020603050405020304" pitchFamily="18" charset="0"/>
                <a:ea typeface="宋体" panose="02010600030101010101" pitchFamily="2" charset="-122"/>
                <a:cs typeface="Times New Roman" panose="02020603050405020304" pitchFamily="18" charset="0"/>
              </a:rPr>
              <a:t>提取中性网格的顶点位置 𝑋</a:t>
            </a:r>
            <a:r>
              <a:rPr lang="en-US" altLang="zh-CN" sz="2000">
                <a:latin typeface="Times New Roman" panose="02020603050405020304" pitchFamily="18" charset="0"/>
                <a:ea typeface="宋体" panose="02010600030101010101" pitchFamily="2" charset="-122"/>
                <a:cs typeface="Times New Roman" panose="02020603050405020304" pitchFamily="18" charset="0"/>
              </a:rPr>
              <a:t>X </a:t>
            </a:r>
            <a:r>
              <a:rPr lang="zh-CN" altLang="en-US" sz="2000">
                <a:latin typeface="Times New Roman" panose="02020603050405020304" pitchFamily="18" charset="0"/>
                <a:ea typeface="宋体" panose="02010600030101010101" pitchFamily="2" charset="-122"/>
                <a:cs typeface="Times New Roman" panose="02020603050405020304" pitchFamily="18" charset="0"/>
              </a:rPr>
              <a:t>和每顶点特征𝐹，并将这些值直接赋给中性高斯点的位置 𝑋</a:t>
            </a:r>
            <a:r>
              <a:rPr lang="en-US" altLang="zh-CN" sz="2000" baseline="-25000">
                <a:latin typeface="Times New Roman" panose="02020603050405020304" pitchFamily="18" charset="0"/>
                <a:ea typeface="宋体" panose="02010600030101010101" pitchFamily="2" charset="-122"/>
                <a:cs typeface="Times New Roman" panose="02020603050405020304" pitchFamily="18" charset="0"/>
              </a:rPr>
              <a:t>0</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𝑋和每顶点特征向量𝐹</a:t>
            </a:r>
            <a:r>
              <a:rPr lang="en-US" altLang="zh-CN" sz="2000" baseline="-25000">
                <a:latin typeface="Times New Roman" panose="02020603050405020304" pitchFamily="18" charset="0"/>
                <a:ea typeface="宋体" panose="02010600030101010101" pitchFamily="2" charset="-122"/>
                <a:cs typeface="Times New Roman" panose="02020603050405020304" pitchFamily="18" charset="0"/>
              </a:rPr>
              <a:t>0</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𝐹。</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79D2B11-E353-0FBD-1D93-A26831B88E2F}"/>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561267015"/>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4251604185"/>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102870" y="1016620"/>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Dataset &amp; Evaluation Metrics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527667" y="197258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DF84F514-E6BB-E9E3-C87B-132A5F967828}"/>
              </a:ext>
            </a:extLst>
          </p:cNvPr>
          <p:cNvSpPr txBox="1"/>
          <p:nvPr/>
        </p:nvSpPr>
        <p:spPr>
          <a:xfrm>
            <a:off x="558218" y="1588277"/>
            <a:ext cx="10934213" cy="2677656"/>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400" b="1">
                <a:latin typeface="Times New Roman" panose="02020603050405020304" pitchFamily="18" charset="0"/>
                <a:ea typeface="宋体" panose="02010600030101010101" pitchFamily="2" charset="-122"/>
                <a:cs typeface="Times New Roman" panose="02020603050405020304" pitchFamily="18" charset="0"/>
              </a:rPr>
              <a:t>Dataset</a:t>
            </a:r>
            <a:r>
              <a:rPr lang="zh-CN" altLang="en-US" sz="2400">
                <a:latin typeface="Times New Roman" panose="02020603050405020304" pitchFamily="18" charset="0"/>
                <a:ea typeface="宋体" panose="02010600030101010101" pitchFamily="2" charset="-122"/>
                <a:cs typeface="Times New Roman" panose="02020603050405020304" pitchFamily="18" charset="0"/>
              </a:rPr>
              <a:t>：使用了</a:t>
            </a:r>
            <a:r>
              <a:rPr lang="en-US" altLang="zh-CN" sz="2400">
                <a:latin typeface="Times New Roman" panose="02020603050405020304" pitchFamily="18" charset="0"/>
                <a:ea typeface="宋体" panose="02010600030101010101" pitchFamily="2" charset="-122"/>
                <a:cs typeface="Times New Roman" panose="02020603050405020304" pitchFamily="18" charset="0"/>
              </a:rPr>
              <a:t>12</a:t>
            </a:r>
            <a:r>
              <a:rPr lang="zh-CN" altLang="en-US" sz="2400">
                <a:latin typeface="Times New Roman" panose="02020603050405020304" pitchFamily="18" charset="0"/>
                <a:ea typeface="宋体" panose="02010600030101010101" pitchFamily="2" charset="-122"/>
                <a:cs typeface="Times New Roman" panose="02020603050405020304" pitchFamily="18" charset="0"/>
              </a:rPr>
              <a:t>组数据，其中</a:t>
            </a:r>
            <a:r>
              <a:rPr lang="en-US" altLang="zh-CN" sz="2400">
                <a:latin typeface="Times New Roman" panose="02020603050405020304" pitchFamily="18" charset="0"/>
                <a:ea typeface="宋体" panose="02010600030101010101" pitchFamily="2" charset="-122"/>
                <a:cs typeface="Times New Roman" panose="02020603050405020304" pitchFamily="18" charset="0"/>
              </a:rPr>
              <a:t>10</a:t>
            </a:r>
            <a:r>
              <a:rPr lang="zh-CN" altLang="en-US" sz="2400">
                <a:latin typeface="Times New Roman" panose="02020603050405020304" pitchFamily="18" charset="0"/>
                <a:ea typeface="宋体" panose="02010600030101010101" pitchFamily="2" charset="-122"/>
                <a:cs typeface="Times New Roman" panose="02020603050405020304" pitchFamily="18" charset="0"/>
              </a:rPr>
              <a:t>组来自</a:t>
            </a:r>
            <a:r>
              <a:rPr lang="en-US" altLang="zh-CN" sz="2400">
                <a:latin typeface="Times New Roman" panose="02020603050405020304" pitchFamily="18" charset="0"/>
                <a:ea typeface="宋体" panose="02010600030101010101" pitchFamily="2" charset="-122"/>
                <a:cs typeface="Times New Roman" panose="02020603050405020304" pitchFamily="18" charset="0"/>
              </a:rPr>
              <a:t>NeRSemble</a:t>
            </a:r>
            <a:r>
              <a:rPr lang="zh-CN" altLang="en-US" sz="2400">
                <a:latin typeface="Times New Roman" panose="02020603050405020304" pitchFamily="18" charset="0"/>
                <a:ea typeface="宋体" panose="02010600030101010101" pitchFamily="2" charset="-122"/>
                <a:cs typeface="Times New Roman" panose="02020603050405020304" pitchFamily="18" charset="0"/>
              </a:rPr>
              <a:t>，每组数据集包含</a:t>
            </a:r>
            <a:r>
              <a:rPr lang="en-US" altLang="zh-CN" sz="2400">
                <a:latin typeface="Times New Roman" panose="02020603050405020304" pitchFamily="18" charset="0"/>
                <a:ea typeface="宋体" panose="02010600030101010101" pitchFamily="2" charset="-122"/>
                <a:cs typeface="Times New Roman" panose="02020603050405020304" pitchFamily="18" charset="0"/>
              </a:rPr>
              <a:t>2500</a:t>
            </a:r>
            <a:r>
              <a:rPr lang="zh-CN" altLang="en-US" sz="2400">
                <a:latin typeface="Times New Roman" panose="02020603050405020304" pitchFamily="18" charset="0"/>
                <a:ea typeface="宋体" panose="02010600030101010101" pitchFamily="2" charset="-122"/>
                <a:cs typeface="Times New Roman" panose="02020603050405020304" pitchFamily="18" charset="0"/>
              </a:rPr>
              <a:t>到</a:t>
            </a:r>
            <a:r>
              <a:rPr lang="en-US" altLang="zh-CN" sz="2400">
                <a:latin typeface="Times New Roman" panose="02020603050405020304" pitchFamily="18" charset="0"/>
                <a:ea typeface="宋体" panose="02010600030101010101" pitchFamily="2" charset="-122"/>
                <a:cs typeface="Times New Roman" panose="02020603050405020304" pitchFamily="18" charset="0"/>
              </a:rPr>
              <a:t>3000</a:t>
            </a:r>
            <a:r>
              <a:rPr lang="zh-CN" altLang="en-US" sz="2400">
                <a:latin typeface="Times New Roman" panose="02020603050405020304" pitchFamily="18" charset="0"/>
                <a:ea typeface="宋体" panose="02010600030101010101" pitchFamily="2" charset="-122"/>
                <a:cs typeface="Times New Roman" panose="02020603050405020304" pitchFamily="18" charset="0"/>
              </a:rPr>
              <a:t>帧，使用了</a:t>
            </a:r>
            <a:r>
              <a:rPr lang="en-US" altLang="zh-CN" sz="2400">
                <a:latin typeface="Times New Roman" panose="02020603050405020304" pitchFamily="18" charset="0"/>
                <a:ea typeface="宋体" panose="02010600030101010101" pitchFamily="2" charset="-122"/>
                <a:cs typeface="Times New Roman" panose="02020603050405020304" pitchFamily="18" charset="0"/>
              </a:rPr>
              <a:t>16</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个摄像机分布在前方约</a:t>
            </a:r>
            <a:r>
              <a:rPr lang="en-US" altLang="zh-CN" sz="2400">
                <a:latin typeface="Times New Roman" panose="02020603050405020304" pitchFamily="18" charset="0"/>
                <a:ea typeface="宋体" panose="02010600030101010101" pitchFamily="2" charset="-122"/>
                <a:cs typeface="Times New Roman" panose="02020603050405020304" pitchFamily="18" charset="0"/>
              </a:rPr>
              <a:t>120</a:t>
            </a:r>
            <a:r>
              <a:rPr lang="zh-CN" altLang="en-US" sz="2400">
                <a:latin typeface="Times New Roman" panose="02020603050405020304" pitchFamily="18" charset="0"/>
                <a:ea typeface="宋体" panose="02010600030101010101" pitchFamily="2" charset="-122"/>
                <a:cs typeface="Times New Roman" panose="02020603050405020304" pitchFamily="18" charset="0"/>
              </a:rPr>
              <a:t>度的范围内同时捕捉</a:t>
            </a:r>
            <a:r>
              <a:rPr lang="en-US" altLang="zh-CN" sz="2400">
                <a:latin typeface="Times New Roman" panose="02020603050405020304" pitchFamily="18" charset="0"/>
                <a:ea typeface="宋体" panose="02010600030101010101" pitchFamily="2" charset="-122"/>
                <a:cs typeface="Times New Roman" panose="02020603050405020304" pitchFamily="18" charset="0"/>
              </a:rPr>
              <a:t>2K</a:t>
            </a:r>
            <a:r>
              <a:rPr lang="zh-CN" altLang="en-US" sz="2400">
                <a:latin typeface="Times New Roman" panose="02020603050405020304" pitchFamily="18" charset="0"/>
                <a:ea typeface="宋体" panose="02010600030101010101" pitchFamily="2" charset="-122"/>
                <a:cs typeface="Times New Roman" panose="02020603050405020304" pitchFamily="18" charset="0"/>
              </a:rPr>
              <a:t>分辨率的视频。对于每个身份的数据集，使用标记为“</a:t>
            </a:r>
            <a:r>
              <a:rPr lang="en-US" altLang="zh-CN" sz="2400">
                <a:latin typeface="Times New Roman" panose="02020603050405020304" pitchFamily="18" charset="0"/>
                <a:ea typeface="宋体" panose="02010600030101010101" pitchFamily="2" charset="-122"/>
                <a:cs typeface="Times New Roman" panose="02020603050405020304" pitchFamily="18" charset="0"/>
              </a:rPr>
              <a:t>FREE”</a:t>
            </a:r>
            <a:r>
              <a:rPr lang="zh-CN" altLang="en-US" sz="2400">
                <a:latin typeface="Times New Roman" panose="02020603050405020304" pitchFamily="18" charset="0"/>
                <a:ea typeface="宋体" panose="02010600030101010101" pitchFamily="2" charset="-122"/>
                <a:cs typeface="Times New Roman" panose="02020603050405020304" pitchFamily="18" charset="0"/>
              </a:rPr>
              <a:t>的序列作为评估数据，其余部分用作训练数据。另外</a:t>
            </a:r>
            <a:r>
              <a:rPr lang="en-US" altLang="zh-CN" sz="240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latin typeface="Times New Roman" panose="02020603050405020304" pitchFamily="18" charset="0"/>
                <a:ea typeface="宋体" panose="02010600030101010101" pitchFamily="2" charset="-122"/>
                <a:cs typeface="Times New Roman" panose="02020603050405020304" pitchFamily="18" charset="0"/>
              </a:rPr>
              <a:t>组来自</a:t>
            </a:r>
            <a:r>
              <a:rPr lang="en-US" altLang="zh-CN" sz="2400">
                <a:latin typeface="Times New Roman" panose="02020603050405020304" pitchFamily="18" charset="0"/>
                <a:ea typeface="宋体" panose="02010600030101010101" pitchFamily="2" charset="-122"/>
                <a:cs typeface="Times New Roman" panose="02020603050405020304" pitchFamily="18" charset="0"/>
              </a:rPr>
              <a:t>HAvatar</a:t>
            </a:r>
            <a:r>
              <a:rPr lang="zh-CN" altLang="en-US" sz="2400">
                <a:latin typeface="Times New Roman" panose="02020603050405020304" pitchFamily="18" charset="0"/>
                <a:ea typeface="宋体" panose="02010600030101010101" pitchFamily="2" charset="-122"/>
                <a:cs typeface="Times New Roman" panose="02020603050405020304" pitchFamily="18" charset="0"/>
              </a:rPr>
              <a:t>的多视点视频数据。每组数据集包含</a:t>
            </a:r>
            <a:r>
              <a:rPr lang="en-US" altLang="zh-CN" sz="2400">
                <a:latin typeface="Times New Roman" panose="02020603050405020304" pitchFamily="18" charset="0"/>
                <a:ea typeface="宋体" panose="02010600030101010101" pitchFamily="2" charset="-122"/>
                <a:cs typeface="Times New Roman" panose="02020603050405020304" pitchFamily="18" charset="0"/>
              </a:rPr>
              <a:t>3000</a:t>
            </a:r>
            <a:r>
              <a:rPr lang="zh-CN" altLang="en-US" sz="2400">
                <a:latin typeface="Times New Roman" panose="02020603050405020304" pitchFamily="18" charset="0"/>
                <a:ea typeface="宋体" panose="02010600030101010101" pitchFamily="2" charset="-122"/>
                <a:cs typeface="Times New Roman" panose="02020603050405020304" pitchFamily="18" charset="0"/>
              </a:rPr>
              <a:t>帧，使用了</a:t>
            </a:r>
            <a:r>
              <a:rPr lang="en-US" altLang="zh-CN" sz="2400">
                <a:latin typeface="Times New Roman" panose="02020603050405020304" pitchFamily="18" charset="0"/>
                <a:ea typeface="宋体" panose="02010600030101010101" pitchFamily="2" charset="-122"/>
                <a:cs typeface="Times New Roman" panose="02020603050405020304" pitchFamily="18" charset="0"/>
              </a:rPr>
              <a:t>8</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个摄像机分布在前方约</a:t>
            </a:r>
            <a:r>
              <a:rPr lang="en-US" altLang="zh-CN" sz="2400">
                <a:latin typeface="Times New Roman" panose="02020603050405020304" pitchFamily="18" charset="0"/>
                <a:ea typeface="宋体" panose="02010600030101010101" pitchFamily="2" charset="-122"/>
                <a:cs typeface="Times New Roman" panose="02020603050405020304" pitchFamily="18" charset="0"/>
              </a:rPr>
              <a:t>120</a:t>
            </a:r>
            <a:r>
              <a:rPr lang="zh-CN" altLang="en-US" sz="2400">
                <a:latin typeface="Times New Roman" panose="02020603050405020304" pitchFamily="18" charset="0"/>
                <a:ea typeface="宋体" panose="02010600030101010101" pitchFamily="2" charset="-122"/>
                <a:cs typeface="Times New Roman" panose="02020603050405020304" pitchFamily="18" charset="0"/>
              </a:rPr>
              <a:t>度的范围内，同时捕捉</a:t>
            </a:r>
            <a:r>
              <a:rPr lang="en-US" altLang="zh-CN" sz="2400">
                <a:latin typeface="Times New Roman" panose="02020603050405020304" pitchFamily="18" charset="0"/>
                <a:ea typeface="宋体" panose="02010600030101010101" pitchFamily="2" charset="-122"/>
                <a:cs typeface="Times New Roman" panose="02020603050405020304" pitchFamily="18" charset="0"/>
              </a:rPr>
              <a:t>4K</a:t>
            </a:r>
            <a:r>
              <a:rPr lang="zh-CN" altLang="en-US" sz="2400">
                <a:latin typeface="Times New Roman" panose="02020603050405020304" pitchFamily="18" charset="0"/>
                <a:ea typeface="宋体" panose="02010600030101010101" pitchFamily="2" charset="-122"/>
                <a:cs typeface="Times New Roman" panose="02020603050405020304" pitchFamily="18" charset="0"/>
              </a:rPr>
              <a:t>分辨率的视频。这些视频经过处理，裁剪出面部区域并将其调整为</a:t>
            </a:r>
            <a:r>
              <a:rPr lang="en-US" altLang="zh-CN" sz="2400">
                <a:latin typeface="Times New Roman" panose="02020603050405020304" pitchFamily="18" charset="0"/>
                <a:ea typeface="宋体" panose="02010600030101010101" pitchFamily="2" charset="-122"/>
                <a:cs typeface="Times New Roman" panose="02020603050405020304" pitchFamily="18" charset="0"/>
              </a:rPr>
              <a:t>2K</a:t>
            </a:r>
            <a:r>
              <a:rPr lang="zh-CN" altLang="en-US" sz="2400">
                <a:latin typeface="Times New Roman" panose="02020603050405020304" pitchFamily="18" charset="0"/>
                <a:ea typeface="宋体" panose="02010600030101010101" pitchFamily="2" charset="-122"/>
                <a:cs typeface="Times New Roman" panose="02020603050405020304" pitchFamily="18" charset="0"/>
              </a:rPr>
              <a:t>分辨率。</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4493B88-EECE-6BC6-E716-AF55FD937FF9}"/>
              </a:ext>
            </a:extLst>
          </p:cNvPr>
          <p:cNvSpPr txBox="1"/>
          <p:nvPr/>
        </p:nvSpPr>
        <p:spPr>
          <a:xfrm>
            <a:off x="11527666" y="429268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F0B3F0F7-81D9-9303-3585-30E871EB1FB4}"/>
              </a:ext>
            </a:extLst>
          </p:cNvPr>
          <p:cNvSpPr txBox="1"/>
          <p:nvPr/>
        </p:nvSpPr>
        <p:spPr>
          <a:xfrm>
            <a:off x="558218" y="4318043"/>
            <a:ext cx="10934212" cy="1569660"/>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Evaluation </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Metrics</a:t>
            </a:r>
            <a:r>
              <a:rPr lang="zh-CN" altLang="en-US" sz="2400">
                <a:latin typeface="Times New Roman" panose="02020603050405020304" pitchFamily="18" charset="0"/>
                <a:ea typeface="宋体" panose="02010600030101010101" pitchFamily="2" charset="-122"/>
                <a:cs typeface="Times New Roman" panose="02020603050405020304" pitchFamily="18" charset="0"/>
              </a:rPr>
              <a:t>：峰值信噪比</a:t>
            </a:r>
            <a:r>
              <a:rPr lang="en-US" altLang="zh-CN" sz="2400">
                <a:latin typeface="Times New Roman" panose="02020603050405020304" pitchFamily="18" charset="0"/>
                <a:ea typeface="宋体" panose="02010600030101010101" pitchFamily="2" charset="-122"/>
                <a:cs typeface="Times New Roman" panose="02020603050405020304" pitchFamily="18" charset="0"/>
              </a:rPr>
              <a:t>(PSNR)</a:t>
            </a:r>
            <a:r>
              <a:rPr lang="zh-CN" altLang="en-US" sz="2400">
                <a:latin typeface="Times New Roman" panose="02020603050405020304" pitchFamily="18" charset="0"/>
                <a:ea typeface="宋体" panose="02010600030101010101" pitchFamily="2" charset="-122"/>
                <a:cs typeface="Times New Roman" panose="02020603050405020304" pitchFamily="18" charset="0"/>
              </a:rPr>
              <a:t>、结构相似指数</a:t>
            </a:r>
            <a:r>
              <a:rPr lang="en-US" altLang="zh-CN" sz="2400">
                <a:latin typeface="Times New Roman" panose="02020603050405020304" pitchFamily="18" charset="0"/>
                <a:ea typeface="宋体" panose="02010600030101010101" pitchFamily="2" charset="-122"/>
                <a:cs typeface="Times New Roman" panose="02020603050405020304" pitchFamily="18" charset="0"/>
              </a:rPr>
              <a:t>(SSIM)</a:t>
            </a:r>
            <a:r>
              <a:rPr lang="zh-CN" altLang="en-US" sz="2400">
                <a:latin typeface="Times New Roman" panose="02020603050405020304" pitchFamily="18" charset="0"/>
                <a:ea typeface="宋体" panose="02010600030101010101" pitchFamily="2" charset="-122"/>
                <a:cs typeface="Times New Roman" panose="02020603050405020304" pitchFamily="18" charset="0"/>
              </a:rPr>
              <a:t>、习得感知图像斑块相似度</a:t>
            </a:r>
            <a:r>
              <a:rPr lang="en-US" altLang="zh-CN" sz="2400">
                <a:latin typeface="Times New Roman" panose="02020603050405020304" pitchFamily="18" charset="0"/>
                <a:ea typeface="宋体" panose="02010600030101010101" pitchFamily="2" charset="-122"/>
                <a:cs typeface="Times New Roman" panose="02020603050405020304" pitchFamily="18" charset="0"/>
              </a:rPr>
              <a:t>(LPIPS)[68]</a:t>
            </a:r>
            <a:r>
              <a:rPr lang="zh-CN" altLang="en-US" sz="2400">
                <a:latin typeface="Times New Roman" panose="02020603050405020304" pitchFamily="18" charset="0"/>
                <a:ea typeface="宋体" panose="02010600030101010101" pitchFamily="2" charset="-122"/>
                <a:cs typeface="Times New Roman" panose="02020603050405020304" pitchFamily="18" charset="0"/>
              </a:rPr>
              <a:t>和初始化距离</a:t>
            </a:r>
            <a:r>
              <a:rPr lang="en-US" altLang="zh-CN" sz="2400">
                <a:latin typeface="Times New Roman" panose="02020603050405020304" pitchFamily="18" charset="0"/>
                <a:ea typeface="宋体" panose="02010600030101010101" pitchFamily="2" charset="-122"/>
                <a:cs typeface="Times New Roman" panose="02020603050405020304" pitchFamily="18" charset="0"/>
              </a:rPr>
              <a:t>(FID)</a:t>
            </a:r>
            <a:r>
              <a:rPr lang="zh-CN" altLang="en-US" sz="2400">
                <a:latin typeface="Times New Roman" panose="02020603050405020304" pitchFamily="18" charset="0"/>
                <a:ea typeface="宋体" panose="02010600030101010101" pitchFamily="2" charset="-122"/>
                <a:cs typeface="Times New Roman" panose="02020603050405020304" pitchFamily="18" charset="0"/>
              </a:rPr>
              <a:t>。由于任务主要集中在头部的重建上，所以作者使用人脸解析来去除图像中的身体部位，以消除它们在实验中的影响。</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706F4C82-4968-CB55-DB24-FFE6CED0278A}"/>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006348426"/>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评估</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 name="文本框 10">
            <a:extLst>
              <a:ext uri="{FF2B5EF4-FFF2-40B4-BE49-F238E27FC236}">
                <a16:creationId xmlns:a16="http://schemas.microsoft.com/office/drawing/2014/main" id="{700FA345-A502-6190-8C9B-4138EDA26693}"/>
              </a:ext>
            </a:extLst>
          </p:cNvPr>
          <p:cNvSpPr txBox="1"/>
          <p:nvPr/>
        </p:nvSpPr>
        <p:spPr>
          <a:xfrm>
            <a:off x="11338780" y="348841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5" name="图片 4">
            <a:extLst>
              <a:ext uri="{FF2B5EF4-FFF2-40B4-BE49-F238E27FC236}">
                <a16:creationId xmlns:a16="http://schemas.microsoft.com/office/drawing/2014/main" id="{35EC6778-541A-520C-6CB1-0145F88396E8}"/>
              </a:ext>
            </a:extLst>
          </p:cNvPr>
          <p:cNvPicPr>
            <a:picLocks noChangeAspect="1"/>
          </p:cNvPicPr>
          <p:nvPr/>
        </p:nvPicPr>
        <p:blipFill>
          <a:blip r:embed="rId5"/>
          <a:stretch>
            <a:fillRect/>
          </a:stretch>
        </p:blipFill>
        <p:spPr>
          <a:xfrm>
            <a:off x="356338" y="2894808"/>
            <a:ext cx="11077575" cy="2400300"/>
          </a:xfrm>
          <a:prstGeom prst="rect">
            <a:avLst/>
          </a:prstGeom>
        </p:spPr>
      </p:pic>
      <p:sp>
        <p:nvSpPr>
          <p:cNvPr id="9" name="文本框 8">
            <a:extLst>
              <a:ext uri="{FF2B5EF4-FFF2-40B4-BE49-F238E27FC236}">
                <a16:creationId xmlns:a16="http://schemas.microsoft.com/office/drawing/2014/main" id="{824B471B-14F3-95AA-C4D8-967C87F056F1}"/>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780110041"/>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5" name="图片 4">
            <a:extLst>
              <a:ext uri="{FF2B5EF4-FFF2-40B4-BE49-F238E27FC236}">
                <a16:creationId xmlns:a16="http://schemas.microsoft.com/office/drawing/2014/main" id="{F034F8F8-F73A-1060-2BCE-4DE4C603584D}"/>
              </a:ext>
            </a:extLst>
          </p:cNvPr>
          <p:cNvPicPr>
            <a:picLocks noChangeAspect="1"/>
          </p:cNvPicPr>
          <p:nvPr/>
        </p:nvPicPr>
        <p:blipFill>
          <a:blip r:embed="rId5"/>
          <a:stretch>
            <a:fillRect/>
          </a:stretch>
        </p:blipFill>
        <p:spPr>
          <a:xfrm>
            <a:off x="3634390" y="1291612"/>
            <a:ext cx="5302545" cy="4783663"/>
          </a:xfrm>
          <a:prstGeom prst="rect">
            <a:avLst/>
          </a:prstGeom>
        </p:spPr>
      </p:pic>
      <p:sp>
        <p:nvSpPr>
          <p:cNvPr id="8" name="文本框 7">
            <a:extLst>
              <a:ext uri="{FF2B5EF4-FFF2-40B4-BE49-F238E27FC236}">
                <a16:creationId xmlns:a16="http://schemas.microsoft.com/office/drawing/2014/main" id="{BCB4FB2F-82C0-C983-867E-5847031B5BDB}"/>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934066322"/>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86216"/>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质量评估</a:t>
            </a: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跨身份</a:t>
            </a: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6" name="图片 5">
            <a:extLst>
              <a:ext uri="{FF2B5EF4-FFF2-40B4-BE49-F238E27FC236}">
                <a16:creationId xmlns:a16="http://schemas.microsoft.com/office/drawing/2014/main" id="{82DA42D1-182E-96B9-3ABE-64406A4CF3E0}"/>
              </a:ext>
            </a:extLst>
          </p:cNvPr>
          <p:cNvPicPr>
            <a:picLocks noChangeAspect="1"/>
          </p:cNvPicPr>
          <p:nvPr/>
        </p:nvPicPr>
        <p:blipFill>
          <a:blip r:embed="rId5"/>
          <a:stretch>
            <a:fillRect/>
          </a:stretch>
        </p:blipFill>
        <p:spPr>
          <a:xfrm>
            <a:off x="1751989" y="2131324"/>
            <a:ext cx="8456926" cy="3822210"/>
          </a:xfrm>
          <a:prstGeom prst="rect">
            <a:avLst/>
          </a:prstGeom>
        </p:spPr>
      </p:pic>
      <p:sp>
        <p:nvSpPr>
          <p:cNvPr id="8" name="文本框 7">
            <a:extLst>
              <a:ext uri="{FF2B5EF4-FFF2-40B4-BE49-F238E27FC236}">
                <a16:creationId xmlns:a16="http://schemas.microsoft.com/office/drawing/2014/main" id="{D2972B5A-F64E-FED9-E099-AEA386CD7F24}"/>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4096620556"/>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9" name="图片 8">
            <a:extLst>
              <a:ext uri="{FF2B5EF4-FFF2-40B4-BE49-F238E27FC236}">
                <a16:creationId xmlns:a16="http://schemas.microsoft.com/office/drawing/2014/main" id="{A134DA0A-D73B-7676-D9AA-7D9B6C24EC13}"/>
              </a:ext>
            </a:extLst>
          </p:cNvPr>
          <p:cNvPicPr>
            <a:picLocks noChangeAspect="1"/>
          </p:cNvPicPr>
          <p:nvPr/>
        </p:nvPicPr>
        <p:blipFill>
          <a:blip r:embed="rId5"/>
          <a:stretch>
            <a:fillRect/>
          </a:stretch>
        </p:blipFill>
        <p:spPr>
          <a:xfrm>
            <a:off x="7134064" y="1071634"/>
            <a:ext cx="4197544" cy="3813898"/>
          </a:xfrm>
          <a:prstGeom prst="rect">
            <a:avLst/>
          </a:prstGeom>
        </p:spPr>
      </p:pic>
      <p:pic>
        <p:nvPicPr>
          <p:cNvPr id="5" name="图片 4">
            <a:extLst>
              <a:ext uri="{FF2B5EF4-FFF2-40B4-BE49-F238E27FC236}">
                <a16:creationId xmlns:a16="http://schemas.microsoft.com/office/drawing/2014/main" id="{B0BF1AE5-F7AA-A70B-2E2C-DB31288C232D}"/>
              </a:ext>
            </a:extLst>
          </p:cNvPr>
          <p:cNvPicPr>
            <a:picLocks noChangeAspect="1"/>
          </p:cNvPicPr>
          <p:nvPr/>
        </p:nvPicPr>
        <p:blipFill>
          <a:blip r:embed="rId6"/>
          <a:stretch>
            <a:fillRect/>
          </a:stretch>
        </p:blipFill>
        <p:spPr>
          <a:xfrm>
            <a:off x="2249365" y="993828"/>
            <a:ext cx="4909663" cy="1919980"/>
          </a:xfrm>
          <a:prstGeom prst="rect">
            <a:avLst/>
          </a:prstGeom>
        </p:spPr>
      </p:pic>
      <p:pic>
        <p:nvPicPr>
          <p:cNvPr id="16" name="图片 15">
            <a:extLst>
              <a:ext uri="{FF2B5EF4-FFF2-40B4-BE49-F238E27FC236}">
                <a16:creationId xmlns:a16="http://schemas.microsoft.com/office/drawing/2014/main" id="{246837BD-934F-A114-824F-400703D9061F}"/>
              </a:ext>
            </a:extLst>
          </p:cNvPr>
          <p:cNvPicPr>
            <a:picLocks noChangeAspect="1"/>
          </p:cNvPicPr>
          <p:nvPr/>
        </p:nvPicPr>
        <p:blipFill>
          <a:blip r:embed="rId7"/>
          <a:stretch>
            <a:fillRect/>
          </a:stretch>
        </p:blipFill>
        <p:spPr>
          <a:xfrm>
            <a:off x="2859692" y="2750958"/>
            <a:ext cx="3587207" cy="3372754"/>
          </a:xfrm>
          <a:prstGeom prst="rect">
            <a:avLst/>
          </a:prstGeom>
        </p:spPr>
      </p:pic>
      <p:sp>
        <p:nvSpPr>
          <p:cNvPr id="17" name="文本框 16">
            <a:extLst>
              <a:ext uri="{FF2B5EF4-FFF2-40B4-BE49-F238E27FC236}">
                <a16:creationId xmlns:a16="http://schemas.microsoft.com/office/drawing/2014/main" id="{80634679-67CF-C41F-65B7-F1201356A285}"/>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105930762"/>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778147850"/>
      </p:ext>
    </p:ext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902680" y="1421470"/>
            <a:ext cx="9987482" cy="919867"/>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宋体" panose="02010600030101010101" pitchFamily="2" charset="-122"/>
                <a:ea typeface="宋体" panose="02010600030101010101" pitchFamily="2" charset="-122"/>
                <a:cs typeface="Times New Roman" panose="02020603050405020304" pitchFamily="18" charset="0"/>
              </a:rPr>
              <a:t>提出了</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Gaussian Head Avatar</a:t>
            </a:r>
            <a:r>
              <a:rPr lang="zh-CN" altLang="en-US" sz="2400" kern="100">
                <a:latin typeface="宋体" panose="02010600030101010101" pitchFamily="2" charset="-122"/>
                <a:ea typeface="宋体" panose="02010600030101010101" pitchFamily="2" charset="-122"/>
                <a:cs typeface="Times New Roman" panose="02020603050405020304" pitchFamily="18" charset="0"/>
              </a:rPr>
              <a:t>，一种新的头部头像重建表示，它利用了由完全学习的表情变形控制的动态三维高斯。</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6" name="文本框 5">
            <a:extLst>
              <a:ext uri="{FF2B5EF4-FFF2-40B4-BE49-F238E27FC236}">
                <a16:creationId xmlns:a16="http://schemas.microsoft.com/office/drawing/2014/main" id="{C6A4B7E8-348F-8822-7FA2-7CEE168BF976}"/>
              </a:ext>
            </a:extLst>
          </p:cNvPr>
          <p:cNvSpPr txBox="1"/>
          <p:nvPr/>
        </p:nvSpPr>
        <p:spPr>
          <a:xfrm>
            <a:off x="902680" y="2464992"/>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提出了一种精心设计的分钟级初始化策略，以确保高斯头像的训练收敛性。</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0313E636-3459-FD4E-1494-FDCEFD699073}"/>
              </a:ext>
            </a:extLst>
          </p:cNvPr>
          <p:cNvSpPr txBox="1"/>
          <p:nvPr/>
        </p:nvSpPr>
        <p:spPr>
          <a:xfrm>
            <a:off x="902680" y="3524994"/>
            <a:ext cx="9987482" cy="91986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宋体" panose="02010600030101010101" pitchFamily="2" charset="-122"/>
                <a:ea typeface="宋体" panose="02010600030101010101" pitchFamily="2" charset="-122"/>
                <a:cs typeface="Times New Roman" panose="02020603050405020304" pitchFamily="18" charset="0"/>
              </a:rPr>
              <a:t>实验表明，该方法可以在模拟复杂夸张表情的同时合成超高保真度的图像。</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4D877613-C28A-E035-50AB-233E93259B8E}"/>
              </a:ext>
            </a:extLst>
          </p:cNvPr>
          <p:cNvSpPr txBox="1"/>
          <p:nvPr/>
        </p:nvSpPr>
        <p:spPr>
          <a:xfrm>
            <a:off x="902680" y="4568515"/>
            <a:ext cx="9987482" cy="1379545"/>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尽管本文的方法在复杂表情下的图像合成质量上取得了重大进展，但仍存在一些未解决的问题。具体来说，由于缺乏有效的跟踪方法，对于口腔内部的舌头和牙齿，或者长发，生成的图像有时会出现模糊的现象。</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956351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
            <a:extLst>
              <a:ext uri="{FF2B5EF4-FFF2-40B4-BE49-F238E27FC236}">
                <a16:creationId xmlns:a16="http://schemas.microsoft.com/office/drawing/2014/main" id="{BC276567-6C8C-B70B-6E45-5861646970D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7" name="组合 36"/>
          <p:cNvGrpSpPr/>
          <p:nvPr/>
        </p:nvGrpSpPr>
        <p:grpSpPr>
          <a:xfrm rot="15433288">
            <a:off x="2951347" y="-245645"/>
            <a:ext cx="6361278" cy="7047820"/>
            <a:chOff x="4297364" y="903288"/>
            <a:chExt cx="2946834" cy="3067178"/>
          </a:xfrm>
          <a:solidFill>
            <a:schemeClr val="accent1">
              <a:alpha val="3000"/>
            </a:schemeClr>
          </a:solidFill>
        </p:grpSpPr>
        <p:sp>
          <p:nvSpPr>
            <p:cNvPr id="38"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39"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0"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1"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6" name="组合 5"/>
          <p:cNvGrpSpPr/>
          <p:nvPr/>
        </p:nvGrpSpPr>
        <p:grpSpPr>
          <a:xfrm>
            <a:off x="-161925" y="129540"/>
            <a:ext cx="2284730" cy="636270"/>
            <a:chOff x="1984" y="111"/>
            <a:chExt cx="3598" cy="1002"/>
          </a:xfrm>
        </p:grpSpPr>
        <p:sp>
          <p:nvSpPr>
            <p:cNvPr id="3" name="任意多边形 2"/>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9" name="标题 1">
            <a:extLst>
              <a:ext uri="{FF2B5EF4-FFF2-40B4-BE49-F238E27FC236}">
                <a16:creationId xmlns:a16="http://schemas.microsoft.com/office/drawing/2014/main" id="{25E3AC34-2ED2-9BBD-9FA0-4FE5BE724D47}"/>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10" name="副标题 2">
            <a:extLst>
              <a:ext uri="{FF2B5EF4-FFF2-40B4-BE49-F238E27FC236}">
                <a16:creationId xmlns:a16="http://schemas.microsoft.com/office/drawing/2014/main" id="{876CC5B0-1860-324C-4CC2-9F8C0F4D0C6C}"/>
              </a:ext>
            </a:extLst>
          </p:cNvPr>
          <p:cNvSpPr txBox="1">
            <a:spLocks/>
          </p:cNvSpPr>
          <p:nvPr/>
        </p:nvSpPr>
        <p:spPr>
          <a:xfrm>
            <a:off x="980440" y="2489100"/>
            <a:ext cx="10597009"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3600">
                <a:solidFill>
                  <a:srgbClr val="000000"/>
                </a:solidFill>
                <a:latin typeface="微软雅黑" panose="020B0503020204020204" pitchFamily="34" charset="-122"/>
                <a:ea typeface="微软雅黑" panose="020B0503020204020204" pitchFamily="34" charset="-122"/>
                <a:cs typeface="+mj-cs"/>
              </a:rPr>
              <a:t>Learning Online Scale Transformation for Talking Head Video Generation</a:t>
            </a:r>
            <a:endParaRPr lang="en-US" altLang="zh-CN" sz="3600" dirty="0">
              <a:solidFill>
                <a:srgbClr val="000000"/>
              </a:solidFill>
              <a:latin typeface="微软雅黑" panose="020B0503020204020204" pitchFamily="34" charset="-122"/>
              <a:ea typeface="微软雅黑" panose="020B0503020204020204" pitchFamily="34" charset="-122"/>
              <a:cs typeface="+mj-cs"/>
            </a:endParaRPr>
          </a:p>
        </p:txBody>
      </p:sp>
      <p:sp>
        <p:nvSpPr>
          <p:cNvPr id="11" name="文本框 10">
            <a:extLst>
              <a:ext uri="{FF2B5EF4-FFF2-40B4-BE49-F238E27FC236}">
                <a16:creationId xmlns:a16="http://schemas.microsoft.com/office/drawing/2014/main" id="{817F2E9C-CE6B-BB86-1C0B-67AB93B77810}"/>
              </a:ext>
            </a:extLst>
          </p:cNvPr>
          <p:cNvSpPr txBox="1"/>
          <p:nvPr/>
        </p:nvSpPr>
        <p:spPr>
          <a:xfrm>
            <a:off x="4385239" y="4339579"/>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12" name="文本框 11">
            <a:extLst>
              <a:ext uri="{FF2B5EF4-FFF2-40B4-BE49-F238E27FC236}">
                <a16:creationId xmlns:a16="http://schemas.microsoft.com/office/drawing/2014/main" id="{306A7589-762E-8AC2-5D21-16F9B83A253F}"/>
              </a:ext>
            </a:extLst>
          </p:cNvPr>
          <p:cNvSpPr txBox="1"/>
          <p:nvPr/>
        </p:nvSpPr>
        <p:spPr>
          <a:xfrm>
            <a:off x="5051721" y="5156972"/>
            <a:ext cx="2088557" cy="523220"/>
          </a:xfrm>
          <a:prstGeom prst="rect">
            <a:avLst/>
          </a:prstGeom>
          <a:noFill/>
        </p:spPr>
        <p:txBody>
          <a:bodyPr wrap="square" rtlCol="0">
            <a:spAutoFit/>
          </a:bodyPr>
          <a:lstStyle/>
          <a:p>
            <a:r>
              <a:rPr lang="en-US" altLang="zh-CN" sz="2800">
                <a:latin typeface="宋体" panose="02010600030101010101" pitchFamily="2" charset="-122"/>
                <a:ea typeface="宋体" panose="02010600030101010101" pitchFamily="2" charset="-122"/>
              </a:rPr>
              <a:t>2024.08.22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27E3685B-D2BC-795E-D94D-0AD5016FB70C}"/>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lang="zh-CN" altLang="en-US" sz="1600">
                <a:latin typeface="微软雅黑 Light" panose="020B0502040204020203" pitchFamily="34" charset="-122"/>
                <a:ea typeface="微软雅黑 Light" panose="020B0502040204020203" pitchFamily="34" charset="-122"/>
              </a:rPr>
              <a:t>：</a:t>
            </a: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 Hong F T, Xu D.</a:t>
            </a:r>
            <a:endParaRPr lang="zh-CN" altLang="en-US"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888417574"/>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956347837"/>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248822788"/>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F1B8DD5-5EF7-E2ED-E1E0-B54CD011B5EA}"/>
              </a:ext>
            </a:extLst>
          </p:cNvPr>
          <p:cNvGrpSpPr/>
          <p:nvPr/>
        </p:nvGrpSpPr>
        <p:grpSpPr>
          <a:xfrm>
            <a:off x="102870" y="127912"/>
            <a:ext cx="6011545" cy="530860"/>
            <a:chOff x="102870" y="147790"/>
            <a:chExt cx="6011545" cy="530860"/>
          </a:xfrm>
        </p:grpSpPr>
        <p:grpSp>
          <p:nvGrpSpPr>
            <p:cNvPr id="4" name="组合 3"/>
            <p:cNvGrpSpPr/>
            <p:nvPr/>
          </p:nvGrpSpPr>
          <p:grpSpPr>
            <a:xfrm>
              <a:off x="102870" y="188430"/>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47790"/>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gr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880955" y="596177"/>
            <a:ext cx="10607411"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过去的工作及其存在的问题：</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7C6B130C-9D85-6EC2-6C39-77C4C40B05D5}"/>
              </a:ext>
            </a:extLst>
          </p:cNvPr>
          <p:cNvSpPr txBox="1"/>
          <p:nvPr/>
        </p:nvSpPr>
        <p:spPr>
          <a:xfrm>
            <a:off x="602504" y="1273560"/>
            <a:ext cx="10986992" cy="4908651"/>
          </a:xfrm>
          <a:prstGeom prst="rect">
            <a:avLst/>
          </a:prstGeom>
          <a:noFill/>
        </p:spPr>
        <p:txBody>
          <a:bodyPr wrap="square">
            <a:spAutoFit/>
          </a:bodyPr>
          <a:lstStyle/>
          <a:p>
            <a:pPr indent="457200">
              <a:lnSpc>
                <a:spcPct val="120000"/>
              </a:lnSpc>
            </a:pPr>
            <a:r>
              <a:rPr lang="zh-CN" altLang="en-US" sz="2400" b="0" i="0">
                <a:solidFill>
                  <a:srgbClr val="3F3F3F"/>
                </a:solidFill>
                <a:effectLst/>
                <a:latin typeface="宋体" panose="02010600030101010101" pitchFamily="2" charset="-122"/>
                <a:ea typeface="宋体" panose="02010600030101010101" pitchFamily="2" charset="-122"/>
              </a:rPr>
              <a:t>现有的基于一张源图像和一段驱动视频来生成说话人头部视频的方法通常分为模型驱动和非模型驱动两类，</a:t>
            </a:r>
            <a:r>
              <a:rPr lang="zh-CN" altLang="en-US" sz="2400" b="1" i="0">
                <a:solidFill>
                  <a:srgbClr val="3F3F3F"/>
                </a:solidFill>
                <a:effectLst/>
                <a:latin typeface="宋体" panose="02010600030101010101" pitchFamily="2" charset="-122"/>
                <a:ea typeface="宋体" panose="02010600030101010101" pitchFamily="2" charset="-122"/>
              </a:rPr>
              <a:t>模型驱动的方法依赖于预训练的第三方模型（如</a:t>
            </a:r>
            <a:r>
              <a:rPr lang="en-US" altLang="zh-CN" sz="2400" b="1" i="0">
                <a:solidFill>
                  <a:srgbClr val="3F3F3F"/>
                </a:solidFill>
                <a:effectLst/>
                <a:latin typeface="宋体" panose="02010600030101010101" pitchFamily="2" charset="-122"/>
                <a:ea typeface="宋体" panose="02010600030101010101" pitchFamily="2" charset="-122"/>
              </a:rPr>
              <a:t>3D</a:t>
            </a:r>
            <a:r>
              <a:rPr lang="zh-CN" altLang="en-US" sz="2400" b="1" i="0">
                <a:solidFill>
                  <a:srgbClr val="3F3F3F"/>
                </a:solidFill>
                <a:effectLst/>
                <a:latin typeface="宋体" panose="02010600030101010101" pitchFamily="2" charset="-122"/>
                <a:ea typeface="宋体" panose="02010600030101010101" pitchFamily="2" charset="-122"/>
              </a:rPr>
              <a:t>形态模型或地标模型）来提取运动表示</a:t>
            </a:r>
            <a:r>
              <a:rPr lang="zh-CN" altLang="en-US" sz="2400" b="0" i="0">
                <a:solidFill>
                  <a:srgbClr val="3F3F3F"/>
                </a:solidFill>
                <a:effectLst/>
                <a:latin typeface="宋体" panose="02010600030101010101" pitchFamily="2" charset="-122"/>
                <a:ea typeface="宋体" panose="02010600030101010101" pitchFamily="2" charset="-122"/>
              </a:rPr>
              <a:t>。例如，使用</a:t>
            </a:r>
            <a:r>
              <a:rPr lang="en-US" altLang="zh-CN" sz="2400" b="0" i="0">
                <a:solidFill>
                  <a:srgbClr val="3F3F3F"/>
                </a:solidFill>
                <a:effectLst/>
                <a:latin typeface="宋体" panose="02010600030101010101" pitchFamily="2" charset="-122"/>
                <a:ea typeface="宋体" panose="02010600030101010101" pitchFamily="2" charset="-122"/>
              </a:rPr>
              <a:t>3D</a:t>
            </a:r>
            <a:r>
              <a:rPr lang="zh-CN" altLang="en-US" sz="2400" b="0" i="0">
                <a:solidFill>
                  <a:srgbClr val="3F3F3F"/>
                </a:solidFill>
                <a:effectLst/>
                <a:latin typeface="宋体" panose="02010600030101010101" pitchFamily="2" charset="-122"/>
                <a:ea typeface="宋体" panose="02010600030101010101" pitchFamily="2" charset="-122"/>
              </a:rPr>
              <a:t>形态模型可以提取人脸的三维运动信息，然后将这些信息应用到生成的视频中。这种方法的一个显著问题是，</a:t>
            </a:r>
            <a:r>
              <a:rPr lang="zh-CN" altLang="en-US" sz="2400" b="1" i="0">
                <a:solidFill>
                  <a:srgbClr val="3F3F3F"/>
                </a:solidFill>
                <a:effectLst/>
                <a:latin typeface="宋体" panose="02010600030101010101" pitchFamily="2" charset="-122"/>
                <a:ea typeface="宋体" panose="02010600030101010101" pitchFamily="2" charset="-122"/>
              </a:rPr>
              <a:t>由于预训练模型可能存在精度问题，容易导致误差累积，从而影响生成视频的质量。</a:t>
            </a:r>
            <a:r>
              <a:rPr lang="zh-CN" altLang="en-US" sz="2400" b="0" i="0">
                <a:solidFill>
                  <a:srgbClr val="3F3F3F"/>
                </a:solidFill>
                <a:effectLst/>
                <a:latin typeface="宋体" panose="02010600030101010101" pitchFamily="2" charset="-122"/>
                <a:ea typeface="宋体" panose="02010600030101010101" pitchFamily="2" charset="-122"/>
              </a:rPr>
              <a:t>而</a:t>
            </a:r>
            <a:r>
              <a:rPr lang="zh-CN" altLang="en-US" sz="2400" b="1" i="0">
                <a:solidFill>
                  <a:srgbClr val="3F3F3F"/>
                </a:solidFill>
                <a:effectLst/>
                <a:latin typeface="宋体" panose="02010600030101010101" pitchFamily="2" charset="-122"/>
                <a:ea typeface="宋体" panose="02010600030101010101" pitchFamily="2" charset="-122"/>
              </a:rPr>
              <a:t>非模型驱动方法试图直接从源图像和驱动视频中学习面部运动表示，而不依赖预训练模型。这类方法通常通过检测人脸关键点来估算两张人脸之间的运动。</a:t>
            </a:r>
            <a:r>
              <a:rPr lang="zh-CN" altLang="en-US" sz="2400" b="0" i="0">
                <a:solidFill>
                  <a:srgbClr val="3F3F3F"/>
                </a:solidFill>
                <a:effectLst/>
                <a:latin typeface="宋体" panose="02010600030101010101" pitchFamily="2" charset="-122"/>
                <a:ea typeface="宋体" panose="02010600030101010101" pitchFamily="2" charset="-122"/>
              </a:rPr>
              <a:t>然而，</a:t>
            </a:r>
            <a:r>
              <a:rPr lang="zh-CN" altLang="en-US" sz="2400" b="1" i="0">
                <a:solidFill>
                  <a:srgbClr val="3F3F3F"/>
                </a:solidFill>
                <a:effectLst/>
                <a:latin typeface="宋体" panose="02010600030101010101" pitchFamily="2" charset="-122"/>
                <a:ea typeface="宋体" panose="02010600030101010101" pitchFamily="2" charset="-122"/>
              </a:rPr>
              <a:t>这些方法在处理源图像与驱动视频之间的尺度差异时存在挑战</a:t>
            </a:r>
            <a:r>
              <a:rPr lang="zh-CN" altLang="en-US" sz="2400" b="0" i="0">
                <a:solidFill>
                  <a:srgbClr val="3F3F3F"/>
                </a:solidFill>
                <a:effectLst/>
                <a:latin typeface="宋体" panose="02010600030101010101" pitchFamily="2" charset="-122"/>
                <a:ea typeface="宋体" panose="02010600030101010101" pitchFamily="2" charset="-122"/>
              </a:rPr>
              <a:t>。为了消除这一问题，传统方法通常需要在驱动视频中搜索一个最佳对齐帧作为锚帧，用于相对运动转换。然而，这种离线搜索锚帧的方法可能无法准确对齐，特别是在驱动视频中缺乏与源图像完全匹配的帧时，可能导致次优的生成结果。</a:t>
            </a:r>
            <a:endParaRPr lang="zh-CN" altLang="en-US" sz="2400"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2702040"/>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535700463"/>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349513" y="1110174"/>
            <a:ext cx="223139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979528" y="1658972"/>
            <a:ext cx="9864063" cy="1043747"/>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本文提出了一种在线尺度转换模块，能够自动调整驱动图像的尺度以适应源图像，从而实现两幅图像之间的准确运动转移，消除了对齐帧搜索的需求。</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979528" y="2882968"/>
            <a:ext cx="9864063" cy="1043747"/>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为了在生成过程中保持面部尺度信息的准确性，本文将从尺度转换模块中学到的尺度信息嵌入到生成过程的每一层，从而生成具有准确尺度的最终结果。</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EDE94F6-A1DC-71CC-55D6-8FFAFF894BA6}"/>
              </a:ext>
            </a:extLst>
          </p:cNvPr>
          <p:cNvSpPr txBox="1"/>
          <p:nvPr/>
        </p:nvSpPr>
        <p:spPr>
          <a:xfrm>
            <a:off x="979528" y="4106964"/>
            <a:ext cx="9982386" cy="2059410"/>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本文提出了一种新的在线尺度转换人脸重现网络（</a:t>
            </a:r>
            <a:r>
              <a:rPr lang="en-US" altLang="zh-CN" sz="2200">
                <a:latin typeface="Times New Roman" panose="02020603050405020304" pitchFamily="18" charset="0"/>
                <a:ea typeface="宋体" panose="02010600030101010101" pitchFamily="2" charset="-122"/>
                <a:cs typeface="Times New Roman" panose="02020603050405020304" pitchFamily="18" charset="0"/>
              </a:rPr>
              <a:t>Online Scale Transformation facial reenactment Network, OSTNet</a:t>
            </a:r>
            <a:r>
              <a:rPr lang="zh-CN" altLang="en-US" sz="2200">
                <a:latin typeface="Times New Roman" panose="02020603050405020304" pitchFamily="18" charset="0"/>
                <a:ea typeface="宋体" panose="02010600030101010101" pitchFamily="2" charset="-122"/>
                <a:cs typeface="Times New Roman" panose="02020603050405020304" pitchFamily="18" charset="0"/>
              </a:rPr>
              <a:t>），该网络通过端到端的方式进行训练，不需要依赖最佳对齐的锚帧，同时能够在不同的面部尺度下生成高质量的视频结果。</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55580584"/>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939002432"/>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6" name="文本框 5">
            <a:extLst>
              <a:ext uri="{FF2B5EF4-FFF2-40B4-BE49-F238E27FC236}">
                <a16:creationId xmlns:a16="http://schemas.microsoft.com/office/drawing/2014/main" id="{EAC08E4B-D58D-A8FF-4711-ADD8BC8ED5F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文本框 12">
            <a:extLst>
              <a:ext uri="{FF2B5EF4-FFF2-40B4-BE49-F238E27FC236}">
                <a16:creationId xmlns:a16="http://schemas.microsoft.com/office/drawing/2014/main" id="{4D4DD556-A812-AC48-9CFA-FBB070E83526}"/>
              </a:ext>
            </a:extLst>
          </p:cNvPr>
          <p:cNvSpPr txBox="1"/>
          <p:nvPr/>
        </p:nvSpPr>
        <p:spPr>
          <a:xfrm>
            <a:off x="11482563" y="39199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p:cNvSpPr txBox="1"/>
          <p:nvPr>
            <p:custDataLst>
              <p:tags r:id="rId2"/>
            </p:custDataLst>
          </p:nvPr>
        </p:nvSpPr>
        <p:spPr>
          <a:xfrm>
            <a:off x="267364" y="1064201"/>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pic>
        <p:nvPicPr>
          <p:cNvPr id="3" name="图片 2">
            <a:extLst>
              <a:ext uri="{FF2B5EF4-FFF2-40B4-BE49-F238E27FC236}">
                <a16:creationId xmlns:a16="http://schemas.microsoft.com/office/drawing/2014/main" id="{3A83D6F0-2309-E028-D7E8-8F11B2C84BFD}"/>
              </a:ext>
            </a:extLst>
          </p:cNvPr>
          <p:cNvPicPr>
            <a:picLocks noChangeAspect="1"/>
          </p:cNvPicPr>
          <p:nvPr/>
        </p:nvPicPr>
        <p:blipFill>
          <a:blip r:embed="rId5"/>
          <a:stretch>
            <a:fillRect/>
          </a:stretch>
        </p:blipFill>
        <p:spPr>
          <a:xfrm>
            <a:off x="483244" y="1571197"/>
            <a:ext cx="10963275" cy="4714875"/>
          </a:xfrm>
          <a:prstGeom prst="rect">
            <a:avLst/>
          </a:prstGeom>
        </p:spPr>
      </p:pic>
    </p:spTree>
    <p:extLst>
      <p:ext uri="{BB962C8B-B14F-4D97-AF65-F5344CB8AC3E}">
        <p14:creationId xmlns:p14="http://schemas.microsoft.com/office/powerpoint/2010/main" val="2803286011"/>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0559F01E-65A8-E196-38B8-AD0BB5D8B59C}"/>
                  </a:ext>
                </a:extLst>
              </p:cNvPr>
              <p:cNvSpPr txBox="1"/>
              <p:nvPr/>
            </p:nvSpPr>
            <p:spPr>
              <a:xfrm>
                <a:off x="392019" y="1398832"/>
                <a:ext cx="11112580" cy="88299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宋体" panose="02010600030101010101" pitchFamily="2" charset="-122"/>
                    <a:ea typeface="宋体" panose="02010600030101010101" pitchFamily="2" charset="-122"/>
                  </a:rPr>
                  <a:t>输入和关键点检测：</a:t>
                </a:r>
                <a:r>
                  <a:rPr lang="zh-CN" altLang="en-US" sz="2000">
                    <a:latin typeface="宋体" panose="02010600030101010101" pitchFamily="2" charset="-122"/>
                    <a:ea typeface="宋体" panose="02010600030101010101" pitchFamily="2" charset="-122"/>
                  </a:rPr>
                  <a:t>对于给定的源图像</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𝐼</m:t>
                        </m:r>
                      </m:e>
                      <m:sub>
                        <m:r>
                          <a:rPr lang="en-US" altLang="zh-CN" sz="2000" b="0" i="1" smtClean="0">
                            <a:latin typeface="Cambria Math" panose="02040503050406030204" pitchFamily="18" charset="0"/>
                            <a:ea typeface="宋体" panose="02010600030101010101" pitchFamily="2" charset="-122"/>
                          </a:rPr>
                          <m:t>𝑆</m:t>
                        </m:r>
                      </m:sub>
                    </m:sSub>
                  </m:oMath>
                </a14:m>
                <a:r>
                  <a:rPr lang="zh-CN" altLang="en-US" sz="2000">
                    <a:latin typeface="宋体" panose="02010600030101010101" pitchFamily="2" charset="-122"/>
                    <a:ea typeface="宋体" panose="02010600030101010101" pitchFamily="2" charset="-122"/>
                  </a:rPr>
                  <a:t>和驱动图像</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rPr>
                        </m:ctrlPr>
                      </m:sSubPr>
                      <m:e>
                        <m:r>
                          <a:rPr lang="en-US" altLang="zh-CN" sz="2000" i="1">
                            <a:latin typeface="Cambria Math" panose="02040503050406030204" pitchFamily="18" charset="0"/>
                            <a:ea typeface="宋体" panose="02010600030101010101" pitchFamily="2" charset="-122"/>
                          </a:rPr>
                          <m:t>𝐼</m:t>
                        </m:r>
                      </m:e>
                      <m:sub>
                        <m:r>
                          <a:rPr lang="en-US" altLang="zh-CN" sz="2000" b="0" i="1" smtClean="0">
                            <a:latin typeface="Cambria Math" panose="02040503050406030204" pitchFamily="18" charset="0"/>
                            <a:ea typeface="宋体" panose="02010600030101010101" pitchFamily="2" charset="-122"/>
                          </a:rPr>
                          <m:t>𝐷</m:t>
                        </m:r>
                      </m:sub>
                    </m:sSub>
                  </m:oMath>
                </a14:m>
                <a:r>
                  <a:rPr lang="zh-CN" altLang="en-US" sz="2000">
                    <a:latin typeface="宋体" panose="02010600030101010101" pitchFamily="2" charset="-122"/>
                    <a:ea typeface="宋体" panose="02010600030101010101" pitchFamily="2" charset="-122"/>
                  </a:rPr>
                  <a:t>，作者首先使用关键点检测器</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𝐹</m:t>
                        </m:r>
                      </m:e>
                      <m:sub>
                        <m:r>
                          <a:rPr lang="en-US" altLang="zh-CN" sz="2000" b="0" i="1" smtClean="0">
                            <a:latin typeface="Cambria Math" panose="02040503050406030204" pitchFamily="18" charset="0"/>
                            <a:ea typeface="宋体" panose="02010600030101010101" pitchFamily="2" charset="-122"/>
                          </a:rPr>
                          <m:t>𝑘𝑝</m:t>
                        </m:r>
                      </m:sub>
                    </m:sSub>
                  </m:oMath>
                </a14:m>
                <a:r>
                  <a:rPr lang="zh-CN" altLang="en-US" sz="2000">
                    <a:latin typeface="宋体" panose="02010600030101010101" pitchFamily="2" charset="-122"/>
                    <a:ea typeface="宋体" panose="02010600030101010101" pitchFamily="2" charset="-122"/>
                  </a:rPr>
                  <a:t>检测它们的关键点集，分别记为</a:t>
                </a:r>
                <a14:m>
                  <m:oMath xmlns:m="http://schemas.openxmlformats.org/officeDocument/2006/math">
                    <m:sSubSup>
                      <m:sSubSupPr>
                        <m:ctrlPr>
                          <a:rPr lang="en-US" altLang="zh-CN" sz="2000" i="1" smtClean="0">
                            <a:latin typeface="Cambria Math" panose="02040503050406030204" pitchFamily="18" charset="0"/>
                            <a:ea typeface="宋体" panose="02010600030101010101" pitchFamily="2" charset="-122"/>
                          </a:rPr>
                        </m:ctrlPr>
                      </m:sSubSupPr>
                      <m:e>
                        <m:d>
                          <m:dPr>
                            <m:begChr m:val="{"/>
                            <m:endChr m:val="}"/>
                            <m:ctrlPr>
                              <a:rPr lang="en-US" altLang="zh-CN" sz="2000" i="1" smtClean="0">
                                <a:latin typeface="Cambria Math" panose="02040503050406030204" pitchFamily="18" charset="0"/>
                                <a:ea typeface="宋体" panose="02010600030101010101" pitchFamily="2" charset="-122"/>
                              </a:rPr>
                            </m:ctrlPr>
                          </m:dPr>
                          <m:e>
                            <m:sSubSup>
                              <m:sSubSupPr>
                                <m:ctrlPr>
                                  <a:rPr lang="en-US" altLang="zh-CN" sz="2000" i="1" smtClean="0">
                                    <a:latin typeface="Cambria Math" panose="02040503050406030204" pitchFamily="18" charset="0"/>
                                    <a:ea typeface="宋体" panose="02010600030101010101" pitchFamily="2" charset="-122"/>
                                  </a:rPr>
                                </m:ctrlPr>
                              </m:sSubSupPr>
                              <m:e>
                                <m:r>
                                  <a:rPr lang="en-US" altLang="zh-CN" sz="2000" b="0" i="1" smtClean="0">
                                    <a:latin typeface="Cambria Math" panose="02040503050406030204" pitchFamily="18" charset="0"/>
                                    <a:ea typeface="宋体" panose="02010600030101010101" pitchFamily="2" charset="-122"/>
                                  </a:rPr>
                                  <m:t>𝑥</m:t>
                                </m:r>
                              </m:e>
                              <m:sub>
                                <m:r>
                                  <a:rPr lang="en-US" altLang="zh-CN" sz="2000" b="0" i="1" smtClean="0">
                                    <a:latin typeface="Cambria Math" panose="02040503050406030204" pitchFamily="18" charset="0"/>
                                    <a:ea typeface="宋体" panose="02010600030101010101" pitchFamily="2" charset="-122"/>
                                  </a:rPr>
                                  <m:t>𝑆</m:t>
                                </m:r>
                              </m:sub>
                              <m:sup>
                                <m:r>
                                  <a:rPr lang="en-US" altLang="zh-CN" sz="2000" b="0" i="1" smtClean="0">
                                    <a:latin typeface="Cambria Math" panose="02040503050406030204" pitchFamily="18" charset="0"/>
                                    <a:ea typeface="宋体" panose="02010600030101010101" pitchFamily="2" charset="-122"/>
                                  </a:rPr>
                                  <m:t>𝑘</m:t>
                                </m:r>
                              </m:sup>
                            </m:sSubSup>
                          </m:e>
                        </m:d>
                      </m:e>
                      <m:sub>
                        <m:r>
                          <a:rPr lang="en-US" altLang="zh-CN" sz="2000" b="0" i="1" smtClean="0">
                            <a:latin typeface="Cambria Math" panose="02040503050406030204" pitchFamily="18" charset="0"/>
                            <a:ea typeface="宋体" panose="02010600030101010101" pitchFamily="2" charset="-122"/>
                          </a:rPr>
                          <m:t>𝑘</m:t>
                        </m:r>
                        <m:r>
                          <a:rPr lang="en-US" altLang="zh-CN" sz="2000" b="0" i="1" smtClean="0">
                            <a:latin typeface="Cambria Math" panose="02040503050406030204" pitchFamily="18" charset="0"/>
                            <a:ea typeface="宋体" panose="02010600030101010101" pitchFamily="2" charset="-122"/>
                          </a:rPr>
                          <m:t>=1</m:t>
                        </m:r>
                      </m:sub>
                      <m:sup>
                        <m:r>
                          <a:rPr lang="en-US" altLang="zh-CN" sz="2000" b="0" i="1" smtClean="0">
                            <a:latin typeface="Cambria Math" panose="02040503050406030204" pitchFamily="18" charset="0"/>
                            <a:ea typeface="宋体" panose="02010600030101010101" pitchFamily="2" charset="-122"/>
                          </a:rPr>
                          <m:t>𝐾</m:t>
                        </m:r>
                      </m:sup>
                    </m:sSubSup>
                  </m:oMath>
                </a14:m>
                <a:r>
                  <a:rPr lang="zh-CN" altLang="en-US" sz="2000">
                    <a:latin typeface="宋体" panose="02010600030101010101" pitchFamily="2" charset="-122"/>
                    <a:ea typeface="宋体" panose="02010600030101010101" pitchFamily="2" charset="-122"/>
                  </a:rPr>
                  <a:t>和</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rPr>
                        </m:ctrlPr>
                      </m:sSubSupPr>
                      <m:e>
                        <m:d>
                          <m:dPr>
                            <m:begChr m:val="{"/>
                            <m:endChr m:val="}"/>
                            <m:ctrlPr>
                              <a:rPr lang="en-US" altLang="zh-CN" sz="2000" i="1">
                                <a:latin typeface="Cambria Math" panose="02040503050406030204" pitchFamily="18" charset="0"/>
                                <a:ea typeface="宋体" panose="02010600030101010101" pitchFamily="2" charset="-122"/>
                              </a:rPr>
                            </m:ctrlPr>
                          </m:dPr>
                          <m:e>
                            <m:sSubSup>
                              <m:sSubSupPr>
                                <m:ctrlPr>
                                  <a:rPr lang="en-US" altLang="zh-CN" sz="2000" i="1">
                                    <a:latin typeface="Cambria Math" panose="02040503050406030204" pitchFamily="18" charset="0"/>
                                    <a:ea typeface="宋体" panose="02010600030101010101" pitchFamily="2" charset="-122"/>
                                  </a:rPr>
                                </m:ctrlPr>
                              </m:sSubSupPr>
                              <m:e>
                                <m:r>
                                  <a:rPr lang="en-US" altLang="zh-CN" sz="2000" i="1">
                                    <a:latin typeface="Cambria Math" panose="02040503050406030204" pitchFamily="18" charset="0"/>
                                    <a:ea typeface="宋体" panose="02010600030101010101" pitchFamily="2" charset="-122"/>
                                  </a:rPr>
                                  <m:t>𝑥</m:t>
                                </m:r>
                              </m:e>
                              <m:sub>
                                <m:r>
                                  <a:rPr lang="en-US" altLang="zh-CN" sz="2000" i="1">
                                    <a:latin typeface="Cambria Math" panose="02040503050406030204" pitchFamily="18" charset="0"/>
                                    <a:ea typeface="宋体" panose="02010600030101010101" pitchFamily="2" charset="-122"/>
                                  </a:rPr>
                                  <m:t>𝐷</m:t>
                                </m:r>
                              </m:sub>
                              <m:sup>
                                <m:r>
                                  <a:rPr lang="en-US" altLang="zh-CN" sz="2000" i="1">
                                    <a:latin typeface="Cambria Math" panose="02040503050406030204" pitchFamily="18" charset="0"/>
                                    <a:ea typeface="宋体" panose="02010600030101010101" pitchFamily="2" charset="-122"/>
                                  </a:rPr>
                                  <m:t>𝑘</m:t>
                                </m:r>
                              </m:sup>
                            </m:sSubSup>
                          </m:e>
                        </m:d>
                      </m:e>
                      <m:sub>
                        <m:r>
                          <a:rPr lang="en-US" altLang="zh-CN" sz="2000" i="1">
                            <a:latin typeface="Cambria Math" panose="02040503050406030204" pitchFamily="18" charset="0"/>
                            <a:ea typeface="宋体" panose="02010600030101010101" pitchFamily="2" charset="-122"/>
                          </a:rPr>
                          <m:t>𝑘</m:t>
                        </m:r>
                        <m:r>
                          <a:rPr lang="en-US" altLang="zh-CN" sz="2000" i="1">
                            <a:latin typeface="Cambria Math" panose="02040503050406030204" pitchFamily="18" charset="0"/>
                            <a:ea typeface="宋体" panose="02010600030101010101" pitchFamily="2" charset="-122"/>
                          </a:rPr>
                          <m:t>=1</m:t>
                        </m:r>
                      </m:sub>
                      <m:sup>
                        <m:r>
                          <a:rPr lang="en-US" altLang="zh-CN" sz="2000" i="1">
                            <a:latin typeface="Cambria Math" panose="02040503050406030204" pitchFamily="18" charset="0"/>
                            <a:ea typeface="宋体" panose="02010600030101010101" pitchFamily="2" charset="-122"/>
                          </a:rPr>
                          <m:t>𝐾</m:t>
                        </m:r>
                      </m:sup>
                    </m:sSubSup>
                    <m:r>
                      <a:rPr lang="en-US" altLang="zh-CN" sz="2000" i="1">
                        <a:latin typeface="Cambria Math" panose="02040503050406030204" pitchFamily="18" charset="0"/>
                        <a:ea typeface="宋体" panose="02010600030101010101" pitchFamily="2" charset="-122"/>
                      </a:rPr>
                      <m:t> </m:t>
                    </m:r>
                  </m:oMath>
                </a14:m>
                <a:r>
                  <a:rPr lang="zh-CN" altLang="en-US" sz="2000">
                    <a:latin typeface="宋体" panose="02010600030101010101" pitchFamily="2" charset="-122"/>
                    <a:ea typeface="宋体" panose="02010600030101010101" pitchFamily="2" charset="-122"/>
                  </a:rPr>
                  <a:t>，其中</a:t>
                </a:r>
                <a14:m>
                  <m:oMath xmlns:m="http://schemas.openxmlformats.org/officeDocument/2006/math">
                    <m:r>
                      <a:rPr lang="en-US" altLang="zh-CN" sz="2000" i="1">
                        <a:latin typeface="Cambria Math" panose="02040503050406030204" pitchFamily="18" charset="0"/>
                        <a:ea typeface="宋体" panose="02010600030101010101" pitchFamily="2" charset="-122"/>
                      </a:rPr>
                      <m:t>𝐾</m:t>
                    </m:r>
                  </m:oMath>
                </a14:m>
                <a:r>
                  <a:rPr lang="zh-CN" altLang="en-US" sz="2000">
                    <a:latin typeface="宋体" panose="02010600030101010101" pitchFamily="2" charset="-122"/>
                    <a:ea typeface="宋体" panose="02010600030101010101" pitchFamily="2" charset="-122"/>
                  </a:rPr>
                  <a:t>是关键点的总数。</a:t>
                </a:r>
                <a:endParaRPr lang="zh-CN" altLang="en-US" sz="2000" dirty="0">
                  <a:latin typeface="宋体" panose="02010600030101010101" pitchFamily="2" charset="-122"/>
                  <a:ea typeface="宋体" panose="02010600030101010101" pitchFamily="2" charset="-122"/>
                </a:endParaRPr>
              </a:p>
            </p:txBody>
          </p:sp>
        </mc:Choice>
        <mc:Fallback>
          <p:sp>
            <p:nvSpPr>
              <p:cNvPr id="11" name="文本框 10">
                <a:extLst>
                  <a:ext uri="{FF2B5EF4-FFF2-40B4-BE49-F238E27FC236}">
                    <a16:creationId xmlns:a16="http://schemas.microsoft.com/office/drawing/2014/main" id="{0559F01E-65A8-E196-38B8-AD0BB5D8B59C}"/>
                  </a:ext>
                </a:extLst>
              </p:cNvPr>
              <p:cNvSpPr txBox="1">
                <a:spLocks noRot="1" noChangeAspect="1" noMove="1" noResize="1" noEditPoints="1" noAdjustHandles="1" noChangeArrowheads="1" noChangeShapeType="1" noTextEdit="1"/>
              </p:cNvSpPr>
              <p:nvPr/>
            </p:nvSpPr>
            <p:spPr>
              <a:xfrm>
                <a:off x="392019" y="1398832"/>
                <a:ext cx="11112580" cy="882999"/>
              </a:xfrm>
              <a:prstGeom prst="rect">
                <a:avLst/>
              </a:prstGeom>
              <a:blipFill>
                <a:blip r:embed="rId5"/>
                <a:stretch>
                  <a:fillRect l="-494" t="-5517" b="-1379"/>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Scale-aware spatial transformation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文本框 2">
            <a:extLst>
              <a:ext uri="{FF2B5EF4-FFF2-40B4-BE49-F238E27FC236}">
                <a16:creationId xmlns:a16="http://schemas.microsoft.com/office/drawing/2014/main" id="{E4C5CC9A-EF6A-B01C-D5AD-F491989FEA50}"/>
              </a:ext>
            </a:extLst>
          </p:cNvPr>
          <p:cNvSpPr txBox="1"/>
          <p:nvPr/>
        </p:nvSpPr>
        <p:spPr>
          <a:xfrm>
            <a:off x="416072" y="2298161"/>
            <a:ext cx="5438592" cy="1631216"/>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宋体" panose="02010600030101010101" pitchFamily="2" charset="-122"/>
                <a:ea typeface="宋体" panose="02010600030101010101" pitchFamily="2" charset="-122"/>
              </a:rPr>
              <a:t>捕捉尺度差异：</a:t>
            </a:r>
            <a:r>
              <a:rPr lang="zh-CN" altLang="en-US" sz="2000">
                <a:latin typeface="宋体" panose="02010600030101010101" pitchFamily="2" charset="-122"/>
                <a:ea typeface="宋体" panose="02010600030101010101" pitchFamily="2" charset="-122"/>
              </a:rPr>
              <a:t>为了捕捉两张图像之间的尺度差异，尺度转换模块将源图像和驱动图像的关键点同时输入。具体而言，关键点的位置不仅包含了面部结构信息，还隐含了图像的尺度信息。</a:t>
            </a:r>
            <a:endParaRPr lang="zh-CN" altLang="en-US" sz="2000" dirty="0">
              <a:latin typeface="宋体" panose="02010600030101010101" pitchFamily="2" charset="-122"/>
              <a:ea typeface="宋体" panose="02010600030101010101" pitchFamily="2" charset="-122"/>
            </a:endParaRPr>
          </a:p>
        </p:txBody>
      </p:sp>
      <p:grpSp>
        <p:nvGrpSpPr>
          <p:cNvPr id="36" name="组合 35">
            <a:extLst>
              <a:ext uri="{FF2B5EF4-FFF2-40B4-BE49-F238E27FC236}">
                <a16:creationId xmlns:a16="http://schemas.microsoft.com/office/drawing/2014/main" id="{67EFBF1F-0D2C-9491-DAF0-9A08AA28771A}"/>
              </a:ext>
            </a:extLst>
          </p:cNvPr>
          <p:cNvGrpSpPr/>
          <p:nvPr/>
        </p:nvGrpSpPr>
        <p:grpSpPr>
          <a:xfrm>
            <a:off x="356338" y="3980322"/>
            <a:ext cx="5438592" cy="2231162"/>
            <a:chOff x="356338" y="3131235"/>
            <a:chExt cx="5438592" cy="2231162"/>
          </a:xfrm>
        </p:grpSpPr>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E6B11275-B758-0FA1-45A0-9D77BD23C22D}"/>
                    </a:ext>
                  </a:extLst>
                </p:cNvPr>
                <p:cNvSpPr txBox="1"/>
                <p:nvPr/>
              </p:nvSpPr>
              <p:spPr>
                <a:xfrm>
                  <a:off x="356338" y="3131235"/>
                  <a:ext cx="5438592" cy="194450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宋体" panose="02010600030101010101" pitchFamily="2" charset="-122"/>
                      <a:ea typeface="宋体" panose="02010600030101010101" pitchFamily="2" charset="-122"/>
                    </a:rPr>
                    <a:t>结构信息提取：</a:t>
                  </a:r>
                  <a:r>
                    <a:rPr lang="zh-CN" altLang="en-US" sz="2000">
                      <a:latin typeface="宋体" panose="02010600030101010101" pitchFamily="2" charset="-122"/>
                      <a:ea typeface="宋体" panose="02010600030101010101" pitchFamily="2" charset="-122"/>
                    </a:rPr>
                    <a:t>为了更好地提取尺度信息，计算每个关键点与所有关键点中心（质心）之间的距离向量</a:t>
                  </a:r>
                  <a14:m>
                    <m:oMath xmlns:m="http://schemas.openxmlformats.org/officeDocument/2006/math">
                      <m:sSubSup>
                        <m:sSubSupPr>
                          <m:ctrlPr>
                            <a:rPr lang="en-US" altLang="zh-CN" sz="2000" i="1" smtClean="0">
                              <a:latin typeface="Cambria Math" panose="02040503050406030204" pitchFamily="18" charset="0"/>
                              <a:ea typeface="宋体" panose="02010600030101010101" pitchFamily="2" charset="-122"/>
                            </a:rPr>
                          </m:ctrlPr>
                        </m:sSubSupPr>
                        <m:e>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𝑑</m:t>
                          </m:r>
                        </m:e>
                        <m:sub>
                          <m:r>
                            <a:rPr lang="zh-CN" altLang="en-US" sz="2000" b="0" i="1" smtClean="0">
                              <a:latin typeface="Cambria Math" panose="02040503050406030204" pitchFamily="18" charset="0"/>
                              <a:ea typeface="宋体" panose="02010600030101010101" pitchFamily="2" charset="-122"/>
                            </a:rPr>
                            <m:t>𝜏</m:t>
                          </m:r>
                        </m:sub>
                        <m:sup>
                          <m:r>
                            <a:rPr lang="en-US" altLang="zh-CN" sz="2000" b="0" i="1" smtClean="0">
                              <a:latin typeface="Cambria Math" panose="02040503050406030204" pitchFamily="18" charset="0"/>
                              <a:ea typeface="宋体" panose="02010600030101010101" pitchFamily="2" charset="-122"/>
                            </a:rPr>
                            <m:t>𝑘</m:t>
                          </m:r>
                        </m:sup>
                      </m:sSubSup>
                      <m:r>
                        <a:rPr lang="en-US" altLang="zh-CN" sz="2000" b="0" i="1" smtClean="0">
                          <a:latin typeface="Cambria Math" panose="02040503050406030204" pitchFamily="18" charset="0"/>
                          <a:ea typeface="宋体" panose="02010600030101010101" pitchFamily="2" charset="-122"/>
                        </a:rPr>
                        <m:t> </m:t>
                      </m:r>
                    </m:oMath>
                  </a14:m>
                  <a:r>
                    <a:rPr lang="zh-CN" altLang="en-US" sz="2000">
                      <a:latin typeface="宋体" panose="02010600030101010101" pitchFamily="2" charset="-122"/>
                      <a:ea typeface="宋体" panose="02010600030101010101" pitchFamily="2" charset="-122"/>
                    </a:rPr>
                    <a:t>，其中𝜏代表源图像𝑆或驱动图像𝐷。通过这些距离向量，作者可以捕捉面部关键点的拓扑结构信息，有助于模型理解面部的整体尺度。计算公式为：</a:t>
                  </a:r>
                  <a:endParaRPr lang="zh-CN" altLang="en-US" sz="2000" dirty="0">
                    <a:latin typeface="宋体" panose="02010600030101010101" pitchFamily="2" charset="-122"/>
                    <a:ea typeface="宋体" panose="02010600030101010101" pitchFamily="2" charset="-122"/>
                  </a:endParaRPr>
                </a:p>
              </p:txBody>
            </p:sp>
          </mc:Choice>
          <mc:Fallback>
            <p:sp>
              <p:nvSpPr>
                <p:cNvPr id="6" name="文本框 5">
                  <a:extLst>
                    <a:ext uri="{FF2B5EF4-FFF2-40B4-BE49-F238E27FC236}">
                      <a16:creationId xmlns:a16="http://schemas.microsoft.com/office/drawing/2014/main" id="{E6B11275-B758-0FA1-45A0-9D77BD23C22D}"/>
                    </a:ext>
                  </a:extLst>
                </p:cNvPr>
                <p:cNvSpPr txBox="1">
                  <a:spLocks noRot="1" noChangeAspect="1" noMove="1" noResize="1" noEditPoints="1" noAdjustHandles="1" noChangeArrowheads="1" noChangeShapeType="1" noTextEdit="1"/>
                </p:cNvSpPr>
                <p:nvPr/>
              </p:nvSpPr>
              <p:spPr>
                <a:xfrm>
                  <a:off x="356338" y="3131235"/>
                  <a:ext cx="5438592" cy="1944507"/>
                </a:xfrm>
                <a:prstGeom prst="rect">
                  <a:avLst/>
                </a:prstGeom>
                <a:blipFill>
                  <a:blip r:embed="rId6"/>
                  <a:stretch>
                    <a:fillRect l="-1008" t="-1881" b="-4702"/>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03F0233E-8C13-E591-41B8-1B572A910F95}"/>
                </a:ext>
              </a:extLst>
            </p:cNvPr>
            <p:cNvPicPr>
              <a:picLocks noChangeAspect="1"/>
            </p:cNvPicPr>
            <p:nvPr/>
          </p:nvPicPr>
          <p:blipFill>
            <a:blip r:embed="rId7"/>
            <a:stretch>
              <a:fillRect/>
            </a:stretch>
          </p:blipFill>
          <p:spPr>
            <a:xfrm>
              <a:off x="836058" y="5019497"/>
              <a:ext cx="3876676" cy="342900"/>
            </a:xfrm>
            <a:prstGeom prst="rect">
              <a:avLst/>
            </a:prstGeom>
          </p:spPr>
        </p:pic>
      </p:grpSp>
      <p:sp>
        <p:nvSpPr>
          <p:cNvPr id="35" name="文本框 34">
            <a:extLst>
              <a:ext uri="{FF2B5EF4-FFF2-40B4-BE49-F238E27FC236}">
                <a16:creationId xmlns:a16="http://schemas.microsoft.com/office/drawing/2014/main" id="{C4BC3617-4B4F-60B0-29FA-BFEAA9AE46BA}"/>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38" name="图片 37">
            <a:extLst>
              <a:ext uri="{FF2B5EF4-FFF2-40B4-BE49-F238E27FC236}">
                <a16:creationId xmlns:a16="http://schemas.microsoft.com/office/drawing/2014/main" id="{CCB83F55-FCD2-4106-53D1-E7783C558BB1}"/>
              </a:ext>
            </a:extLst>
          </p:cNvPr>
          <p:cNvPicPr>
            <a:picLocks noChangeAspect="1"/>
          </p:cNvPicPr>
          <p:nvPr/>
        </p:nvPicPr>
        <p:blipFill>
          <a:blip r:embed="rId8"/>
          <a:stretch>
            <a:fillRect/>
          </a:stretch>
        </p:blipFill>
        <p:spPr>
          <a:xfrm>
            <a:off x="5717114" y="2232211"/>
            <a:ext cx="6118547" cy="3964907"/>
          </a:xfrm>
          <a:prstGeom prst="rect">
            <a:avLst/>
          </a:prstGeom>
        </p:spPr>
      </p:pic>
      <p:sp>
        <p:nvSpPr>
          <p:cNvPr id="20" name="文本框 19">
            <a:extLst>
              <a:ext uri="{FF2B5EF4-FFF2-40B4-BE49-F238E27FC236}">
                <a16:creationId xmlns:a16="http://schemas.microsoft.com/office/drawing/2014/main" id="{5F38F6BB-0BCE-8ACF-0A08-66EBFCE80557}"/>
              </a:ext>
            </a:extLst>
          </p:cNvPr>
          <p:cNvSpPr txBox="1"/>
          <p:nvPr/>
        </p:nvSpPr>
        <p:spPr>
          <a:xfrm>
            <a:off x="11666902" y="390190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85427810"/>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Scale-aware spatial transformation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68302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19904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863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4251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2" name="组合 21">
            <a:extLst>
              <a:ext uri="{FF2B5EF4-FFF2-40B4-BE49-F238E27FC236}">
                <a16:creationId xmlns:a16="http://schemas.microsoft.com/office/drawing/2014/main" id="{F6AD870F-6A0D-F83B-CD71-42A18A71EBE5}"/>
              </a:ext>
            </a:extLst>
          </p:cNvPr>
          <p:cNvGrpSpPr/>
          <p:nvPr/>
        </p:nvGrpSpPr>
        <p:grpSpPr>
          <a:xfrm>
            <a:off x="398524" y="1318643"/>
            <a:ext cx="11218394" cy="1015663"/>
            <a:chOff x="398524" y="1318643"/>
            <a:chExt cx="11218394" cy="1015663"/>
          </a:xfrm>
        </p:grpSpPr>
        <p:pic>
          <p:nvPicPr>
            <p:cNvPr id="25" name="图片 24">
              <a:extLst>
                <a:ext uri="{FF2B5EF4-FFF2-40B4-BE49-F238E27FC236}">
                  <a16:creationId xmlns:a16="http://schemas.microsoft.com/office/drawing/2014/main" id="{0729EBE4-36B4-310D-0252-06F84BA2580A}"/>
                </a:ext>
              </a:extLst>
            </p:cNvPr>
            <p:cNvPicPr>
              <a:picLocks noChangeAspect="1"/>
            </p:cNvPicPr>
            <p:nvPr/>
          </p:nvPicPr>
          <p:blipFill>
            <a:blip r:embed="rId5"/>
            <a:stretch>
              <a:fillRect/>
            </a:stretch>
          </p:blipFill>
          <p:spPr>
            <a:xfrm>
              <a:off x="4702722" y="1957496"/>
              <a:ext cx="4810125" cy="352425"/>
            </a:xfrm>
            <a:prstGeom prst="rect">
              <a:avLst/>
            </a:prstGeom>
          </p:spPr>
        </p:pic>
        <p:sp>
          <p:nvSpPr>
            <p:cNvPr id="18" name="文本框 17">
              <a:extLst>
                <a:ext uri="{FF2B5EF4-FFF2-40B4-BE49-F238E27FC236}">
                  <a16:creationId xmlns:a16="http://schemas.microsoft.com/office/drawing/2014/main" id="{E08F682A-8560-E4B8-9662-66F6DBF080F9}"/>
                </a:ext>
              </a:extLst>
            </p:cNvPr>
            <p:cNvSpPr txBox="1"/>
            <p:nvPr/>
          </p:nvSpPr>
          <p:spPr>
            <a:xfrm>
              <a:off x="398524" y="1318643"/>
              <a:ext cx="11218394" cy="101566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潜在尺度编码和基准点预测：</a:t>
              </a:r>
              <a:r>
                <a:rPr lang="zh-CN" altLang="en-US" sz="2000">
                  <a:latin typeface="Times New Roman" panose="02020603050405020304" pitchFamily="18" charset="0"/>
                  <a:ea typeface="宋体" panose="02010600030101010101" pitchFamily="2" charset="-122"/>
                  <a:cs typeface="Times New Roman" panose="02020603050405020304" pitchFamily="18" charset="0"/>
                </a:rPr>
                <a:t>接下来将这些关键点及其对应的距离向量编码为潜在尺度编码𝑧，用于表示两张图像的尺度信息。为此设计了一个尺度感知定位网络𝑇</a:t>
              </a:r>
              <a:r>
                <a:rPr lang="zh-CN" altLang="en-US" sz="2000" baseline="-25000">
                  <a:latin typeface="Times New Roman" panose="02020603050405020304" pitchFamily="18" charset="0"/>
                  <a:ea typeface="宋体" panose="02010600030101010101" pitchFamily="2" charset="-122"/>
                  <a:cs typeface="Times New Roman" panose="02020603050405020304" pitchFamily="18" charset="0"/>
                </a:rPr>
                <a:t>𝜃</a:t>
              </a:r>
              <a:r>
                <a:rPr lang="zh-CN" altLang="en-US" sz="2000">
                  <a:latin typeface="Times New Roman" panose="02020603050405020304" pitchFamily="18" charset="0"/>
                  <a:ea typeface="宋体" panose="02010600030101010101" pitchFamily="2" charset="-122"/>
                  <a:cs typeface="Times New Roman" panose="02020603050405020304" pitchFamily="18" charset="0"/>
                </a:rPr>
                <a:t>，多层感知器（</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a:latin typeface="Times New Roman" panose="02020603050405020304" pitchFamily="18" charset="0"/>
                  <a:ea typeface="宋体" panose="02010600030101010101" pitchFamily="2" charset="-122"/>
                  <a:cs typeface="Times New Roman" panose="02020603050405020304" pitchFamily="18" charset="0"/>
                </a:rPr>
                <a:t>）实现，其输入为关键点和距离向量的拼接：</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CD9386E7-CC50-8E22-8052-EE3CD931693C}"/>
              </a:ext>
            </a:extLst>
          </p:cNvPr>
          <p:cNvGrpSpPr/>
          <p:nvPr/>
        </p:nvGrpSpPr>
        <p:grpSpPr>
          <a:xfrm>
            <a:off x="750851" y="2201358"/>
            <a:ext cx="5163295" cy="1048560"/>
            <a:chOff x="750851" y="2397298"/>
            <a:chExt cx="5163295" cy="1048560"/>
          </a:xfrm>
        </p:grpSpPr>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06CAF956-889D-AC0E-3092-6C8060592C58}"/>
                    </a:ext>
                  </a:extLst>
                </p:cNvPr>
                <p:cNvSpPr txBox="1"/>
                <p:nvPr/>
              </p:nvSpPr>
              <p:spPr>
                <a:xfrm>
                  <a:off x="750851" y="2397298"/>
                  <a:ext cx="5163295" cy="1040285"/>
                </a:xfrm>
                <a:prstGeom prst="rect">
                  <a:avLst/>
                </a:prstGeom>
                <a:noFill/>
              </p:spPr>
              <p:txBody>
                <a:bodyPr wrap="square" rtlCol="0">
                  <a:spAutoFit/>
                </a:bodyPr>
                <a:lstStyle/>
                <a:p>
                  <a:r>
                    <a:rPr lang="zh-CN" altLang="en-US" sz="2000">
                      <a:latin typeface="Times New Roman" panose="02020603050405020304" pitchFamily="18" charset="0"/>
                      <a:ea typeface="宋体" panose="02010600030101010101" pitchFamily="2" charset="-122"/>
                      <a:cs typeface="Times New Roman" panose="02020603050405020304" pitchFamily="18" charset="0"/>
                    </a:rPr>
                    <a:t>在获得潜在尺度编码𝑧后，再通过全连接层</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𝐹</m:t>
                          </m:r>
                        </m:e>
                        <m:sub>
                          <m:r>
                            <a:rPr lang="en-US" altLang="zh-CN" sz="2000" b="0" i="1" smtClean="0">
                              <a:latin typeface="Cambria Math" panose="02040503050406030204" pitchFamily="18" charset="0"/>
                              <a:ea typeface="宋体" panose="02010600030101010101" pitchFamily="2" charset="-122"/>
                            </a:rPr>
                            <m:t>𝑓𝑐</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来预测一组基准点</a:t>
                  </a:r>
                  <a:r>
                    <a:rPr lang="en-US" altLang="zh-CN" sz="2000">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a:latin typeface="Times New Roman" panose="02020603050405020304" pitchFamily="18" charset="0"/>
                      <a:ea typeface="宋体" panose="02010600030101010101" pitchFamily="2" charset="-122"/>
                      <a:cs typeface="Times New Roman" panose="02020603050405020304" pitchFamily="18" charset="0"/>
                    </a:rPr>
                    <a:t>坐标，其中𝑇是基准点的数量：</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29" name="文本框 28">
                  <a:extLst>
                    <a:ext uri="{FF2B5EF4-FFF2-40B4-BE49-F238E27FC236}">
                      <a16:creationId xmlns:a16="http://schemas.microsoft.com/office/drawing/2014/main" id="{06CAF956-889D-AC0E-3092-6C8060592C58}"/>
                    </a:ext>
                  </a:extLst>
                </p:cNvPr>
                <p:cNvSpPr txBox="1">
                  <a:spLocks noRot="1" noChangeAspect="1" noMove="1" noResize="1" noEditPoints="1" noAdjustHandles="1" noChangeArrowheads="1" noChangeShapeType="1" noTextEdit="1"/>
                </p:cNvSpPr>
                <p:nvPr/>
              </p:nvSpPr>
              <p:spPr>
                <a:xfrm>
                  <a:off x="750851" y="2397298"/>
                  <a:ext cx="5163295" cy="1040285"/>
                </a:xfrm>
                <a:prstGeom prst="rect">
                  <a:avLst/>
                </a:prstGeom>
                <a:blipFill>
                  <a:blip r:embed="rId6"/>
                  <a:stretch>
                    <a:fillRect l="-1181" t="-4094" r="-472" b="-8187"/>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AF7E99E6-955E-2226-C316-DB3DE77D57AE}"/>
                </a:ext>
              </a:extLst>
            </p:cNvPr>
            <p:cNvPicPr>
              <a:picLocks noChangeAspect="1"/>
            </p:cNvPicPr>
            <p:nvPr/>
          </p:nvPicPr>
          <p:blipFill>
            <a:blip r:embed="rId7"/>
            <a:stretch>
              <a:fillRect/>
            </a:stretch>
          </p:blipFill>
          <p:spPr>
            <a:xfrm>
              <a:off x="2598256" y="3074383"/>
              <a:ext cx="1647825" cy="371475"/>
            </a:xfrm>
            <a:prstGeom prst="rect">
              <a:avLst/>
            </a:prstGeom>
          </p:spPr>
        </p:pic>
      </p:grpSp>
      <p:sp>
        <p:nvSpPr>
          <p:cNvPr id="35" name="文本框 34">
            <a:extLst>
              <a:ext uri="{FF2B5EF4-FFF2-40B4-BE49-F238E27FC236}">
                <a16:creationId xmlns:a16="http://schemas.microsoft.com/office/drawing/2014/main" id="{C4BC3617-4B4F-60B0-29FA-BFEAA9AE46BA}"/>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8" name="图片 7">
            <a:extLst>
              <a:ext uri="{FF2B5EF4-FFF2-40B4-BE49-F238E27FC236}">
                <a16:creationId xmlns:a16="http://schemas.microsoft.com/office/drawing/2014/main" id="{654D311D-1210-46AD-DEF9-000B36CB1EA7}"/>
              </a:ext>
            </a:extLst>
          </p:cNvPr>
          <p:cNvPicPr>
            <a:picLocks noChangeAspect="1"/>
          </p:cNvPicPr>
          <p:nvPr/>
        </p:nvPicPr>
        <p:blipFill>
          <a:blip r:embed="rId8"/>
          <a:stretch>
            <a:fillRect/>
          </a:stretch>
        </p:blipFill>
        <p:spPr>
          <a:xfrm>
            <a:off x="5714404" y="2526449"/>
            <a:ext cx="5817495" cy="3769821"/>
          </a:xfrm>
          <a:prstGeom prst="rect">
            <a:avLst/>
          </a:prstGeom>
        </p:spPr>
      </p:pic>
      <p:grpSp>
        <p:nvGrpSpPr>
          <p:cNvPr id="31" name="组合 30">
            <a:extLst>
              <a:ext uri="{FF2B5EF4-FFF2-40B4-BE49-F238E27FC236}">
                <a16:creationId xmlns:a16="http://schemas.microsoft.com/office/drawing/2014/main" id="{B3CD988C-C799-9158-147C-2852CD440C43}"/>
              </a:ext>
            </a:extLst>
          </p:cNvPr>
          <p:cNvGrpSpPr/>
          <p:nvPr/>
        </p:nvGrpSpPr>
        <p:grpSpPr>
          <a:xfrm>
            <a:off x="398524" y="3082753"/>
            <a:ext cx="5495717" cy="2279472"/>
            <a:chOff x="398524" y="3300467"/>
            <a:chExt cx="5495717" cy="2279472"/>
          </a:xfrm>
        </p:grpSpPr>
        <p:pic>
          <p:nvPicPr>
            <p:cNvPr id="26" name="图片 25">
              <a:extLst>
                <a:ext uri="{FF2B5EF4-FFF2-40B4-BE49-F238E27FC236}">
                  <a16:creationId xmlns:a16="http://schemas.microsoft.com/office/drawing/2014/main" id="{EA0613DF-EA55-34D6-AC29-1521761B41AC}"/>
                </a:ext>
              </a:extLst>
            </p:cNvPr>
            <p:cNvPicPr>
              <a:picLocks noChangeAspect="1"/>
            </p:cNvPicPr>
            <p:nvPr/>
          </p:nvPicPr>
          <p:blipFill>
            <a:blip r:embed="rId9"/>
            <a:stretch>
              <a:fillRect/>
            </a:stretch>
          </p:blipFill>
          <p:spPr>
            <a:xfrm>
              <a:off x="1426681" y="4584373"/>
              <a:ext cx="2343150" cy="333375"/>
            </a:xfrm>
            <a:prstGeom prst="rect">
              <a:avLst/>
            </a:prstGeom>
          </p:spPr>
        </p:pic>
        <p:grpSp>
          <p:nvGrpSpPr>
            <p:cNvPr id="30" name="组合 29">
              <a:extLst>
                <a:ext uri="{FF2B5EF4-FFF2-40B4-BE49-F238E27FC236}">
                  <a16:creationId xmlns:a16="http://schemas.microsoft.com/office/drawing/2014/main" id="{653015F4-9DC2-CEE8-3EEA-916F45AF04A8}"/>
                </a:ext>
              </a:extLst>
            </p:cNvPr>
            <p:cNvGrpSpPr/>
            <p:nvPr/>
          </p:nvGrpSpPr>
          <p:grpSpPr>
            <a:xfrm>
              <a:off x="398524" y="3300467"/>
              <a:ext cx="5495717" cy="2279472"/>
              <a:chOff x="398524" y="3158953"/>
              <a:chExt cx="5495717" cy="2279472"/>
            </a:xfrm>
          </p:grpSpPr>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63F0B361-BE0F-2144-5CB1-E5B44B1ED7E5}"/>
                      </a:ext>
                    </a:extLst>
                  </p:cNvPr>
                  <p:cNvSpPr txBox="1"/>
                  <p:nvPr/>
                </p:nvSpPr>
                <p:spPr>
                  <a:xfrm>
                    <a:off x="398524" y="3158953"/>
                    <a:ext cx="5315880" cy="166808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尺度变形图的生成：</a:t>
                    </a:r>
                    <a:r>
                      <a:rPr lang="zh-CN" altLang="en-US" sz="2000">
                        <a:latin typeface="Times New Roman" panose="02020603050405020304" pitchFamily="18" charset="0"/>
                        <a:ea typeface="宋体" panose="02010600030101010101" pitchFamily="2" charset="-122"/>
                        <a:cs typeface="Times New Roman" panose="02020603050405020304" pitchFamily="18" charset="0"/>
                      </a:rPr>
                      <a:t>通过上述步骤得到的基准点𝐶，使用网格生成器生成一个尺度变形图𝑀</a:t>
                    </a:r>
                    <a:r>
                      <a:rPr lang="en-US" altLang="zh-CN" sz="2000" baseline="-25000">
                        <a:latin typeface="Times New Roman" panose="02020603050405020304" pitchFamily="18" charset="0"/>
                        <a:ea typeface="宋体" panose="02010600030101010101" pitchFamily="2" charset="-122"/>
                        <a:cs typeface="Times New Roman" panose="02020603050405020304" pitchFamily="18" charset="0"/>
                      </a:rPr>
                      <a:t>tran</a:t>
                    </a:r>
                    <a:r>
                      <a:rPr lang="zh-CN" altLang="en-US" sz="2000">
                        <a:latin typeface="Times New Roman" panose="02020603050405020304" pitchFamily="18" charset="0"/>
                        <a:ea typeface="宋体" panose="02010600030101010101" pitchFamily="2" charset="-122"/>
                        <a:cs typeface="Times New Roman" panose="02020603050405020304" pitchFamily="18" charset="0"/>
                      </a:rPr>
                      <a:t>，随后，利用变形图𝑀</a:t>
                    </a:r>
                    <a:r>
                      <a:rPr lang="en-US" altLang="zh-CN" sz="2000" baseline="-25000">
                        <a:latin typeface="Times New Roman" panose="02020603050405020304" pitchFamily="18" charset="0"/>
                        <a:ea typeface="宋体" panose="02010600030101010101" pitchFamily="2" charset="-122"/>
                        <a:cs typeface="Times New Roman" panose="02020603050405020304" pitchFamily="18" charset="0"/>
                      </a:rPr>
                      <a:t>tran </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，作者可以将驱动图像</a:t>
                    </a:r>
                    <a:r>
                      <a:rPr lang="en-US" altLang="zh-CN" sz="2000">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aseline="-25000">
                        <a:latin typeface="Times New Roman" panose="02020603050405020304" pitchFamily="18" charset="0"/>
                        <a:ea typeface="宋体" panose="02010600030101010101" pitchFamily="2" charset="-122"/>
                        <a:cs typeface="Times New Roman" panose="02020603050405020304" pitchFamily="18" charset="0"/>
                      </a:rPr>
                      <a:t>𝐷</a:t>
                    </a:r>
                    <a:r>
                      <a:rPr lang="zh-CN" altLang="en-US" sz="2000">
                        <a:latin typeface="Times New Roman" panose="02020603050405020304" pitchFamily="18" charset="0"/>
                        <a:ea typeface="宋体" panose="02010600030101010101" pitchFamily="2" charset="-122"/>
                        <a:cs typeface="Times New Roman" panose="02020603050405020304" pitchFamily="18" charset="0"/>
                      </a:rPr>
                      <a:t>扭曲为经过尺度矫正的图像</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𝐼</m:t>
                                </m:r>
                              </m:e>
                            </m:acc>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2" name="文本框 11">
                    <a:extLst>
                      <a:ext uri="{FF2B5EF4-FFF2-40B4-BE49-F238E27FC236}">
                        <a16:creationId xmlns:a16="http://schemas.microsoft.com/office/drawing/2014/main" id="{63F0B361-BE0F-2144-5CB1-E5B44B1ED7E5}"/>
                      </a:ext>
                    </a:extLst>
                  </p:cNvPr>
                  <p:cNvSpPr txBox="1">
                    <a:spLocks noRot="1" noChangeAspect="1" noMove="1" noResize="1" noEditPoints="1" noAdjustHandles="1" noChangeArrowheads="1" noChangeShapeType="1" noTextEdit="1"/>
                  </p:cNvSpPr>
                  <p:nvPr/>
                </p:nvSpPr>
                <p:spPr>
                  <a:xfrm>
                    <a:off x="398524" y="3158953"/>
                    <a:ext cx="5315880" cy="1668085"/>
                  </a:xfrm>
                  <a:prstGeom prst="rect">
                    <a:avLst/>
                  </a:prstGeom>
                  <a:blipFill>
                    <a:blip r:embed="rId10"/>
                    <a:stretch>
                      <a:fillRect l="-1032" t="-2198" r="-1261" b="-32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D1FEE8E3-3D5B-9B22-3005-894073EB911C}"/>
                      </a:ext>
                    </a:extLst>
                  </p:cNvPr>
                  <p:cNvSpPr txBox="1"/>
                  <p:nvPr/>
                </p:nvSpPr>
                <p:spPr>
                  <a:xfrm>
                    <a:off x="730946" y="4683218"/>
                    <a:ext cx="5163295" cy="755207"/>
                  </a:xfrm>
                  <a:prstGeom prst="rect">
                    <a:avLst/>
                  </a:prstGeom>
                  <a:noFill/>
                </p:spPr>
                <p:txBody>
                  <a:bodyPr wrap="square" rtlCol="0">
                    <a:spAutoFit/>
                  </a:bodyPr>
                  <a:lstStyle/>
                  <a:p>
                    <a:r>
                      <a:rPr lang="zh-CN" altLang="en-US" sz="2000">
                        <a:ea typeface="宋体" panose="02010600030101010101" pitchFamily="2" charset="-122"/>
                      </a:rPr>
                      <a:t>其中，</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𝐹</m:t>
                            </m:r>
                          </m:e>
                          <m:sub>
                            <m:r>
                              <a:rPr lang="en-US" altLang="zh-CN" sz="2000" b="0" i="1" smtClean="0">
                                <a:latin typeface="Cambria Math" panose="02040503050406030204" pitchFamily="18" charset="0"/>
                                <a:ea typeface="宋体" panose="02010600030101010101" pitchFamily="2" charset="-122"/>
                              </a:rPr>
                              <m:t>𝑤𝑎𝑟𝑝</m:t>
                            </m:r>
                          </m:sub>
                        </m:sSub>
                        <m:d>
                          <m:dPr>
                            <m:ctrlPr>
                              <a:rPr lang="en-US" altLang="zh-CN" sz="2000" b="0" i="1" smtClean="0">
                                <a:latin typeface="Cambria Math" panose="02040503050406030204" pitchFamily="18" charset="0"/>
                                <a:ea typeface="宋体" panose="02010600030101010101" pitchFamily="2" charset="-122"/>
                              </a:rPr>
                            </m:ctrlPr>
                          </m:dPr>
                          <m:e>
                            <m:r>
                              <a:rPr lang="en-US" altLang="zh-CN" sz="2000" b="0" i="1" smtClean="0">
                                <a:latin typeface="Cambria Math" panose="02040503050406030204" pitchFamily="18" charset="0"/>
                                <a:ea typeface="Cambria Math" panose="02040503050406030204" pitchFamily="18" charset="0"/>
                              </a:rPr>
                              <m:t>∙</m:t>
                            </m:r>
                          </m:e>
                        </m:d>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是一个扭曲函数，它利用尺度变形图</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𝑀</m:t>
                            </m:r>
                          </m:e>
                          <m:sub>
                            <m:r>
                              <a:rPr lang="en-US" altLang="zh-CN" sz="2000" b="0" i="1" smtClean="0">
                                <a:latin typeface="Cambria Math" panose="02040503050406030204" pitchFamily="18" charset="0"/>
                                <a:ea typeface="宋体" panose="02010600030101010101" pitchFamily="2" charset="-122"/>
                              </a:rPr>
                              <m:t>𝑡𝑟𝑎𝑛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对驱动图像</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𝐼</m:t>
                            </m:r>
                          </m:e>
                          <m:sub>
                            <m:r>
                              <a:rPr lang="en-US" altLang="zh-CN" sz="2000" b="0" i="1" smtClean="0">
                                <a:latin typeface="Cambria Math" panose="02040503050406030204" pitchFamily="18" charset="0"/>
                                <a:ea typeface="宋体" panose="02010600030101010101" pitchFamily="2" charset="-122"/>
                              </a:rPr>
                              <m:t>𝐷</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进行变形。</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27" name="文本框 26">
                    <a:extLst>
                      <a:ext uri="{FF2B5EF4-FFF2-40B4-BE49-F238E27FC236}">
                        <a16:creationId xmlns:a16="http://schemas.microsoft.com/office/drawing/2014/main" id="{D1FEE8E3-3D5B-9B22-3005-894073EB911C}"/>
                      </a:ext>
                    </a:extLst>
                  </p:cNvPr>
                  <p:cNvSpPr txBox="1">
                    <a:spLocks noRot="1" noChangeAspect="1" noMove="1" noResize="1" noEditPoints="1" noAdjustHandles="1" noChangeArrowheads="1" noChangeShapeType="1" noTextEdit="1"/>
                  </p:cNvSpPr>
                  <p:nvPr/>
                </p:nvSpPr>
                <p:spPr>
                  <a:xfrm>
                    <a:off x="730946" y="4683218"/>
                    <a:ext cx="5163295" cy="755207"/>
                  </a:xfrm>
                  <a:prstGeom prst="rect">
                    <a:avLst/>
                  </a:prstGeom>
                  <a:blipFill>
                    <a:blip r:embed="rId11"/>
                    <a:stretch>
                      <a:fillRect l="-1299" t="-7258" r="-945" b="-8871"/>
                    </a:stretch>
                  </a:blipFill>
                </p:spPr>
                <p:txBody>
                  <a:bodyPr/>
                  <a:lstStyle/>
                  <a:p>
                    <a:r>
                      <a:rPr lang="zh-CN" altLang="en-US">
                        <a:noFill/>
                      </a:rPr>
                      <a:t> </a:t>
                    </a:r>
                  </a:p>
                </p:txBody>
              </p:sp>
            </mc:Fallback>
          </mc:AlternateContent>
        </p:grpSp>
      </p:grpSp>
      <p:sp>
        <p:nvSpPr>
          <p:cNvPr id="46" name="文本框 45">
            <a:extLst>
              <a:ext uri="{FF2B5EF4-FFF2-40B4-BE49-F238E27FC236}">
                <a16:creationId xmlns:a16="http://schemas.microsoft.com/office/drawing/2014/main" id="{E73911F4-E127-BC99-5B34-8A4F66EACE55}"/>
              </a:ext>
            </a:extLst>
          </p:cNvPr>
          <p:cNvSpPr txBox="1"/>
          <p:nvPr/>
        </p:nvSpPr>
        <p:spPr>
          <a:xfrm>
            <a:off x="381803" y="5268263"/>
            <a:ext cx="531588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损失函数：</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9" name="图片 48">
            <a:extLst>
              <a:ext uri="{FF2B5EF4-FFF2-40B4-BE49-F238E27FC236}">
                <a16:creationId xmlns:a16="http://schemas.microsoft.com/office/drawing/2014/main" id="{8C771A56-DB8F-9415-B2E4-2A7C255497EA}"/>
              </a:ext>
            </a:extLst>
          </p:cNvPr>
          <p:cNvPicPr>
            <a:picLocks noChangeAspect="1"/>
          </p:cNvPicPr>
          <p:nvPr/>
        </p:nvPicPr>
        <p:blipFill>
          <a:blip r:embed="rId12"/>
          <a:stretch>
            <a:fillRect/>
          </a:stretch>
        </p:blipFill>
        <p:spPr>
          <a:xfrm>
            <a:off x="2114792" y="5304886"/>
            <a:ext cx="2924175" cy="600075"/>
          </a:xfrm>
          <a:prstGeom prst="rect">
            <a:avLst/>
          </a:prstGeom>
        </p:spPr>
      </p:pic>
      <p:pic>
        <p:nvPicPr>
          <p:cNvPr id="51" name="图片 50">
            <a:extLst>
              <a:ext uri="{FF2B5EF4-FFF2-40B4-BE49-F238E27FC236}">
                <a16:creationId xmlns:a16="http://schemas.microsoft.com/office/drawing/2014/main" id="{D657B297-82E6-D130-AC93-83D6F47B10E7}"/>
              </a:ext>
            </a:extLst>
          </p:cNvPr>
          <p:cNvPicPr>
            <a:picLocks noChangeAspect="1"/>
          </p:cNvPicPr>
          <p:nvPr/>
        </p:nvPicPr>
        <p:blipFill>
          <a:blip r:embed="rId13"/>
          <a:stretch>
            <a:fillRect/>
          </a:stretch>
        </p:blipFill>
        <p:spPr>
          <a:xfrm>
            <a:off x="699104" y="5854625"/>
            <a:ext cx="4181475" cy="485775"/>
          </a:xfrm>
          <a:prstGeom prst="rect">
            <a:avLst/>
          </a:prstGeom>
        </p:spPr>
      </p:pic>
    </p:spTree>
    <p:extLst>
      <p:ext uri="{BB962C8B-B14F-4D97-AF65-F5344CB8AC3E}">
        <p14:creationId xmlns:p14="http://schemas.microsoft.com/office/powerpoint/2010/main" val="1144986096"/>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580764" y="-311153"/>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67755" y="1295661"/>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a:latin typeface="Times New Roman" panose="02020603050405020304" pitchFamily="18" charset="0"/>
                <a:ea typeface="宋体" panose="02010600030101010101" pitchFamily="2" charset="-122"/>
                <a:cs typeface="Times New Roman" panose="02020603050405020304" pitchFamily="18" charset="0"/>
              </a:rPr>
              <a:t>Scale embedding</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Multi-layer scale information embedding</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C6FCC988-7E21-742F-CAC9-BF9A502FB895}"/>
              </a:ext>
            </a:extLst>
          </p:cNvPr>
          <p:cNvSpPr txBox="1"/>
          <p:nvPr/>
        </p:nvSpPr>
        <p:spPr>
          <a:xfrm>
            <a:off x="483243" y="1655032"/>
            <a:ext cx="11066331" cy="6768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问题：</a:t>
            </a:r>
            <a:r>
              <a:rPr lang="zh-CN" altLang="en-US">
                <a:latin typeface="Times New Roman" panose="02020603050405020304" pitchFamily="18" charset="0"/>
                <a:ea typeface="宋体" panose="02010600030101010101" pitchFamily="2" charset="-122"/>
                <a:cs typeface="Times New Roman" panose="02020603050405020304" pitchFamily="18" charset="0"/>
              </a:rPr>
              <a:t>在生成过程中，面部尺度信息在经过多个网络层时可能逐渐退化，导致生成的面部图像无法保持与源图像一致的尺度。</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E95FB17B-1F23-97CF-57EF-6030C047C0A6}"/>
              </a:ext>
            </a:extLst>
          </p:cNvPr>
          <p:cNvSpPr txBox="1"/>
          <p:nvPr/>
        </p:nvSpPr>
        <p:spPr>
          <a:xfrm>
            <a:off x="483243" y="2295478"/>
            <a:ext cx="4419077" cy="128625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改进：</a:t>
            </a:r>
            <a:r>
              <a:rPr lang="zh-CN" altLang="en-US">
                <a:latin typeface="Times New Roman" panose="02020603050405020304" pitchFamily="18" charset="0"/>
                <a:ea typeface="宋体" panose="02010600030101010101" pitchFamily="2" charset="-122"/>
                <a:cs typeface="Times New Roman" panose="02020603050405020304" pitchFamily="18" charset="0"/>
              </a:rPr>
              <a:t>除了在生成过程开始时对驱动图像进行尺度调整之外，作者还将尺度信息嵌入到生成过程的每一层，以确保在生成过程中能正确维持源图像的尺度。</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66902" y="374506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6" name="图片 5">
            <a:extLst>
              <a:ext uri="{FF2B5EF4-FFF2-40B4-BE49-F238E27FC236}">
                <a16:creationId xmlns:a16="http://schemas.microsoft.com/office/drawing/2014/main" id="{F4C4F5F8-C9C3-0513-4AB5-E0FB058AA958}"/>
              </a:ext>
            </a:extLst>
          </p:cNvPr>
          <p:cNvPicPr>
            <a:picLocks noChangeAspect="1"/>
          </p:cNvPicPr>
          <p:nvPr/>
        </p:nvPicPr>
        <p:blipFill>
          <a:blip r:embed="rId5"/>
          <a:stretch>
            <a:fillRect/>
          </a:stretch>
        </p:blipFill>
        <p:spPr>
          <a:xfrm>
            <a:off x="4972937" y="2085784"/>
            <a:ext cx="6602649" cy="3649765"/>
          </a:xfrm>
          <a:prstGeom prst="rect">
            <a:avLst/>
          </a:prstGeom>
        </p:spPr>
      </p:pic>
      <p:sp>
        <p:nvSpPr>
          <p:cNvPr id="17" name="文本框 16">
            <a:extLst>
              <a:ext uri="{FF2B5EF4-FFF2-40B4-BE49-F238E27FC236}">
                <a16:creationId xmlns:a16="http://schemas.microsoft.com/office/drawing/2014/main" id="{EBC4F1B5-014D-F9F3-FAB1-665744C9F744}"/>
              </a:ext>
            </a:extLst>
          </p:cNvPr>
          <p:cNvSpPr txBox="1"/>
          <p:nvPr/>
        </p:nvSpPr>
        <p:spPr>
          <a:xfrm>
            <a:off x="466681" y="3671656"/>
            <a:ext cx="4534668" cy="220034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潜在尺度编码的作用：</a:t>
            </a:r>
            <a:r>
              <a:rPr lang="zh-CN" altLang="en-US">
                <a:latin typeface="Times New Roman" panose="02020603050405020304" pitchFamily="18" charset="0"/>
                <a:ea typeface="宋体" panose="02010600030101010101" pitchFamily="2" charset="-122"/>
                <a:cs typeface="Times New Roman" panose="02020603050405020304" pitchFamily="18" charset="0"/>
              </a:rPr>
              <a:t>潜在尺度编码 𝑧</a:t>
            </a:r>
            <a:r>
              <a:rPr lang="en-US" altLang="zh-CN">
                <a:latin typeface="Times New Roman" panose="02020603050405020304" pitchFamily="18" charset="0"/>
                <a:ea typeface="宋体" panose="02010600030101010101" pitchFamily="2" charset="-122"/>
                <a:cs typeface="Times New Roman" panose="02020603050405020304" pitchFamily="18" charset="0"/>
              </a:rPr>
              <a:t>z </a:t>
            </a:r>
            <a:r>
              <a:rPr lang="zh-CN" altLang="en-US">
                <a:latin typeface="Times New Roman" panose="02020603050405020304" pitchFamily="18" charset="0"/>
                <a:ea typeface="宋体" panose="02010600030101010101" pitchFamily="2" charset="-122"/>
                <a:cs typeface="Times New Roman" panose="02020603050405020304" pitchFamily="18" charset="0"/>
              </a:rPr>
              <a:t>是作者方法中的关键部分。它不仅用于定位基准点并矫正驱动人脸的尺度，还包含了源图像的尺度信息。直接将这个潜在尺度编码𝑧通过加法操作插入到生成过程的每一层，以避免尺度信息在生成过程中退化。</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44D0450C-C101-BA52-06C5-844C56D695D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50527876"/>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580764" y="-311153"/>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63073" y="157920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67755" y="1295661"/>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编码和生成过程：</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Multi-layer scale information embedding</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C6FCC988-7E21-742F-CAC9-BF9A502FB895}"/>
                  </a:ext>
                </a:extLst>
              </p:cNvPr>
              <p:cNvSpPr txBox="1"/>
              <p:nvPr/>
            </p:nvSpPr>
            <p:spPr>
              <a:xfrm>
                <a:off x="483243" y="1622374"/>
                <a:ext cx="11066331" cy="37215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a:latin typeface="Times New Roman" panose="02020603050405020304" pitchFamily="18" charset="0"/>
                    <a:ea typeface="宋体" panose="02010600030101010101" pitchFamily="2" charset="-122"/>
                    <a:cs typeface="Times New Roman" panose="02020603050405020304" pitchFamily="18" charset="0"/>
                  </a:rPr>
                  <a:t>首先，使用一个卷积块</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𝑒𝑛</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对源图像</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𝑆</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进行编码，得到第一个特征映射</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C6FCC988-7E21-742F-CAC9-BF9A502FB895}"/>
                  </a:ext>
                </a:extLst>
              </p:cNvPr>
              <p:cNvSpPr txBox="1">
                <a:spLocks noRot="1" noChangeAspect="1" noMove="1" noResize="1" noEditPoints="1" noAdjustHandles="1" noChangeArrowheads="1" noChangeShapeType="1" noTextEdit="1"/>
              </p:cNvSpPr>
              <p:nvPr/>
            </p:nvSpPr>
            <p:spPr>
              <a:xfrm>
                <a:off x="483243" y="1622374"/>
                <a:ext cx="11066331" cy="372153"/>
              </a:xfrm>
              <a:prstGeom prst="rect">
                <a:avLst/>
              </a:prstGeom>
              <a:blipFill>
                <a:blip r:embed="rId5"/>
                <a:stretch>
                  <a:fillRect l="-330" t="-11475" b="-21311"/>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0DFC150B-00DF-4037-187B-2C9E1F6C21D1}"/>
              </a:ext>
            </a:extLst>
          </p:cNvPr>
          <p:cNvSpPr txBox="1"/>
          <p:nvPr/>
        </p:nvSpPr>
        <p:spPr>
          <a:xfrm>
            <a:off x="11666902" y="46050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6" name="图片 5">
            <a:extLst>
              <a:ext uri="{FF2B5EF4-FFF2-40B4-BE49-F238E27FC236}">
                <a16:creationId xmlns:a16="http://schemas.microsoft.com/office/drawing/2014/main" id="{F4C4F5F8-C9C3-0513-4AB5-E0FB058AA958}"/>
              </a:ext>
            </a:extLst>
          </p:cNvPr>
          <p:cNvPicPr>
            <a:picLocks noChangeAspect="1"/>
          </p:cNvPicPr>
          <p:nvPr/>
        </p:nvPicPr>
        <p:blipFill>
          <a:blip r:embed="rId6"/>
          <a:stretch>
            <a:fillRect/>
          </a:stretch>
        </p:blipFill>
        <p:spPr>
          <a:xfrm>
            <a:off x="6350195" y="3362302"/>
            <a:ext cx="5324475" cy="2943225"/>
          </a:xfrm>
          <a:prstGeom prst="rect">
            <a:avLst/>
          </a:prstGeom>
        </p:spPr>
      </p:pic>
      <p:pic>
        <p:nvPicPr>
          <p:cNvPr id="8" name="图片 7">
            <a:extLst>
              <a:ext uri="{FF2B5EF4-FFF2-40B4-BE49-F238E27FC236}">
                <a16:creationId xmlns:a16="http://schemas.microsoft.com/office/drawing/2014/main" id="{12F15AA0-C6D2-A60E-1C72-A22069CA5A71}"/>
              </a:ext>
            </a:extLst>
          </p:cNvPr>
          <p:cNvPicPr>
            <a:picLocks noChangeAspect="1"/>
          </p:cNvPicPr>
          <p:nvPr/>
        </p:nvPicPr>
        <p:blipFill>
          <a:blip r:embed="rId7"/>
          <a:stretch>
            <a:fillRect/>
          </a:stretch>
        </p:blipFill>
        <p:spPr>
          <a:xfrm>
            <a:off x="8206396" y="1671863"/>
            <a:ext cx="1428750" cy="314325"/>
          </a:xfrm>
          <a:prstGeom prst="rect">
            <a:avLst/>
          </a:prstGeom>
        </p:spPr>
      </p:pic>
      <p:grpSp>
        <p:nvGrpSpPr>
          <p:cNvPr id="29" name="组合 28">
            <a:extLst>
              <a:ext uri="{FF2B5EF4-FFF2-40B4-BE49-F238E27FC236}">
                <a16:creationId xmlns:a16="http://schemas.microsoft.com/office/drawing/2014/main" id="{9A990A83-8FB9-44E0-D6A8-4AB45F591356}"/>
              </a:ext>
            </a:extLst>
          </p:cNvPr>
          <p:cNvGrpSpPr/>
          <p:nvPr/>
        </p:nvGrpSpPr>
        <p:grpSpPr>
          <a:xfrm>
            <a:off x="483243" y="2034223"/>
            <a:ext cx="10939723" cy="1079527"/>
            <a:chOff x="483243" y="2034223"/>
            <a:chExt cx="10939723" cy="1079527"/>
          </a:xfrm>
        </p:grpSpPr>
        <p:pic>
          <p:nvPicPr>
            <p:cNvPr id="18" name="图片 17">
              <a:extLst>
                <a:ext uri="{FF2B5EF4-FFF2-40B4-BE49-F238E27FC236}">
                  <a16:creationId xmlns:a16="http://schemas.microsoft.com/office/drawing/2014/main" id="{E520B2BD-36E2-907C-E2DC-0C5334D1B507}"/>
                </a:ext>
              </a:extLst>
            </p:cNvPr>
            <p:cNvPicPr>
              <a:picLocks noChangeAspect="1"/>
            </p:cNvPicPr>
            <p:nvPr/>
          </p:nvPicPr>
          <p:blipFill>
            <a:blip r:embed="rId8"/>
            <a:stretch>
              <a:fillRect/>
            </a:stretch>
          </p:blipFill>
          <p:spPr>
            <a:xfrm>
              <a:off x="916488" y="2675600"/>
              <a:ext cx="8943975" cy="438150"/>
            </a:xfrm>
            <a:prstGeom prst="rect">
              <a:avLst/>
            </a:prstGeom>
          </p:spPr>
        </p:pic>
        <p:sp>
          <p:nvSpPr>
            <p:cNvPr id="12" name="文本框 11">
              <a:extLst>
                <a:ext uri="{FF2B5EF4-FFF2-40B4-BE49-F238E27FC236}">
                  <a16:creationId xmlns:a16="http://schemas.microsoft.com/office/drawing/2014/main" id="{E95FB17B-1F23-97CF-57EF-6030C047C0A6}"/>
                </a:ext>
              </a:extLst>
            </p:cNvPr>
            <p:cNvSpPr txBox="1"/>
            <p:nvPr/>
          </p:nvSpPr>
          <p:spPr>
            <a:xfrm>
              <a:off x="483243" y="2034223"/>
              <a:ext cx="10939723" cy="37215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a:latin typeface="Times New Roman" panose="02020603050405020304" pitchFamily="18" charset="0"/>
                  <a:ea typeface="宋体" panose="02010600030101010101" pitchFamily="2" charset="-122"/>
                  <a:cs typeface="Times New Roman" panose="02020603050405020304" pitchFamily="18" charset="0"/>
                </a:rPr>
                <a:t>然后，将这个特征映射输入到编码</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解码生成过程，该过程由多个卷积块构成：</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4835EBD7-B73C-2021-324B-4478209064D0}"/>
                </a:ext>
              </a:extLst>
            </p:cNvPr>
            <p:cNvPicPr>
              <a:picLocks noChangeAspect="1"/>
            </p:cNvPicPr>
            <p:nvPr/>
          </p:nvPicPr>
          <p:blipFill>
            <a:blip r:embed="rId9"/>
            <a:stretch>
              <a:fillRect/>
            </a:stretch>
          </p:blipFill>
          <p:spPr>
            <a:xfrm>
              <a:off x="4785323" y="2409432"/>
              <a:ext cx="3905250" cy="361950"/>
            </a:xfrm>
            <a:prstGeom prst="rect">
              <a:avLst/>
            </a:prstGeom>
          </p:spPr>
        </p:pic>
      </p:grpSp>
      <p:grpSp>
        <p:nvGrpSpPr>
          <p:cNvPr id="27" name="组合 26">
            <a:extLst>
              <a:ext uri="{FF2B5EF4-FFF2-40B4-BE49-F238E27FC236}">
                <a16:creationId xmlns:a16="http://schemas.microsoft.com/office/drawing/2014/main" id="{64489A53-60EC-5650-7BB7-771E44E0073E}"/>
              </a:ext>
            </a:extLst>
          </p:cNvPr>
          <p:cNvGrpSpPr/>
          <p:nvPr/>
        </p:nvGrpSpPr>
        <p:grpSpPr>
          <a:xfrm>
            <a:off x="483243" y="3061252"/>
            <a:ext cx="5866952" cy="989969"/>
            <a:chOff x="483243" y="3137454"/>
            <a:chExt cx="5866952" cy="989969"/>
          </a:xfrm>
        </p:grpSpPr>
        <p:pic>
          <p:nvPicPr>
            <p:cNvPr id="20" name="图片 19">
              <a:extLst>
                <a:ext uri="{FF2B5EF4-FFF2-40B4-BE49-F238E27FC236}">
                  <a16:creationId xmlns:a16="http://schemas.microsoft.com/office/drawing/2014/main" id="{DE426B7A-4049-060D-12DC-69AB4B3E31F8}"/>
                </a:ext>
              </a:extLst>
            </p:cNvPr>
            <p:cNvPicPr>
              <a:picLocks noChangeAspect="1"/>
            </p:cNvPicPr>
            <p:nvPr/>
          </p:nvPicPr>
          <p:blipFill>
            <a:blip r:embed="rId10"/>
            <a:stretch>
              <a:fillRect/>
            </a:stretch>
          </p:blipFill>
          <p:spPr>
            <a:xfrm>
              <a:off x="2044732" y="3727373"/>
              <a:ext cx="2390775" cy="400050"/>
            </a:xfrm>
            <a:prstGeom prst="rect">
              <a:avLst/>
            </a:prstGeom>
          </p:spPr>
        </p:pic>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EBC4F1B5-014D-F9F3-FAB1-665744C9F744}"/>
                    </a:ext>
                  </a:extLst>
                </p:cNvPr>
                <p:cNvSpPr txBox="1"/>
                <p:nvPr/>
              </p:nvSpPr>
              <p:spPr>
                <a:xfrm>
                  <a:off x="483243" y="3137454"/>
                  <a:ext cx="5866952" cy="67851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a:latin typeface="Times New Roman" panose="02020603050405020304" pitchFamily="18" charset="0"/>
                      <a:ea typeface="宋体" panose="02010600030101010101" pitchFamily="2" charset="-122"/>
                      <a:cs typeface="Times New Roman" panose="02020603050405020304" pitchFamily="18" charset="0"/>
                    </a:rPr>
                    <a:t>在生成过程的中间，使用稠密运动块（</a:t>
                  </a:r>
                  <a:r>
                    <a:rPr lang="en-US" altLang="zh-CN">
                      <a:latin typeface="Times New Roman" panose="02020603050405020304" pitchFamily="18" charset="0"/>
                      <a:ea typeface="宋体" panose="02010600030101010101" pitchFamily="2" charset="-122"/>
                      <a:cs typeface="Times New Roman" panose="02020603050405020304" pitchFamily="18" charset="0"/>
                    </a:rPr>
                    <a:t>Dense Motion Block</a:t>
                  </a:r>
                  <a:r>
                    <a:rPr lang="zh-CN" altLang="en-US">
                      <a:latin typeface="Times New Roman" panose="02020603050405020304" pitchFamily="18" charset="0"/>
                      <a:ea typeface="宋体" panose="02010600030101010101" pitchFamily="2" charset="-122"/>
                      <a:cs typeface="Times New Roman" panose="02020603050405020304" pitchFamily="18" charset="0"/>
                    </a:rPr>
                    <a:t>）估计的运动图</a:t>
                  </a:r>
                  <a14:m>
                    <m:oMath xmlns:m="http://schemas.openxmlformats.org/officeDocument/2006/math">
                      <m:sSub>
                        <m:sSubPr>
                          <m:ctrlPr>
                            <a:rPr lang="en-US" altLang="zh-CN" sz="18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𝑆</m:t>
                          </m:r>
                          <m:r>
                            <a:rPr lang="en-US" altLang="zh-CN" sz="1800" b="0" i="1" kern="12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1800" b="0" i="1" kern="12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0" i="1" kern="12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𝐷</m:t>
                              </m:r>
                            </m:e>
                          </m:acc>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来扭曲中间特征图：</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7" name="文本框 16">
                  <a:extLst>
                    <a:ext uri="{FF2B5EF4-FFF2-40B4-BE49-F238E27FC236}">
                      <a16:creationId xmlns:a16="http://schemas.microsoft.com/office/drawing/2014/main" id="{EBC4F1B5-014D-F9F3-FAB1-665744C9F744}"/>
                    </a:ext>
                  </a:extLst>
                </p:cNvPr>
                <p:cNvSpPr txBox="1">
                  <a:spLocks noRot="1" noChangeAspect="1" noMove="1" noResize="1" noEditPoints="1" noAdjustHandles="1" noChangeArrowheads="1" noChangeShapeType="1" noTextEdit="1"/>
                </p:cNvSpPr>
                <p:nvPr/>
              </p:nvSpPr>
              <p:spPr>
                <a:xfrm>
                  <a:off x="483243" y="3137454"/>
                  <a:ext cx="5866952" cy="678519"/>
                </a:xfrm>
                <a:prstGeom prst="rect">
                  <a:avLst/>
                </a:prstGeom>
                <a:blipFill>
                  <a:blip r:embed="rId11"/>
                  <a:stretch>
                    <a:fillRect l="-623" t="-6306" b="-14414"/>
                  </a:stretch>
                </a:blipFill>
              </p:spPr>
              <p:txBody>
                <a:bodyPr/>
                <a:lstStyle/>
                <a:p>
                  <a:r>
                    <a:rPr lang="zh-CN" altLang="en-US">
                      <a:noFill/>
                    </a:rPr>
                    <a:t> </a:t>
                  </a:r>
                </a:p>
              </p:txBody>
            </p:sp>
          </mc:Fallback>
        </mc:AlternateContent>
      </p:grpSp>
      <p:grpSp>
        <p:nvGrpSpPr>
          <p:cNvPr id="26" name="组合 25">
            <a:extLst>
              <a:ext uri="{FF2B5EF4-FFF2-40B4-BE49-F238E27FC236}">
                <a16:creationId xmlns:a16="http://schemas.microsoft.com/office/drawing/2014/main" id="{5468D122-3FFA-1FB2-2C96-0E332D785310}"/>
              </a:ext>
            </a:extLst>
          </p:cNvPr>
          <p:cNvGrpSpPr/>
          <p:nvPr/>
        </p:nvGrpSpPr>
        <p:grpSpPr>
          <a:xfrm>
            <a:off x="483243" y="3986391"/>
            <a:ext cx="5866952" cy="971689"/>
            <a:chOff x="483243" y="4040821"/>
            <a:chExt cx="5866952" cy="971689"/>
          </a:xfrm>
        </p:grpSpPr>
        <p:sp>
          <p:nvSpPr>
            <p:cNvPr id="22" name="文本框 21">
              <a:extLst>
                <a:ext uri="{FF2B5EF4-FFF2-40B4-BE49-F238E27FC236}">
                  <a16:creationId xmlns:a16="http://schemas.microsoft.com/office/drawing/2014/main" id="{FB724FA1-7629-B22E-50BB-AB2E7C3037B9}"/>
                </a:ext>
              </a:extLst>
            </p:cNvPr>
            <p:cNvSpPr txBox="1"/>
            <p:nvPr/>
          </p:nvSpPr>
          <p:spPr>
            <a:xfrm>
              <a:off x="483243" y="4040821"/>
              <a:ext cx="5866952" cy="67851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a:latin typeface="Times New Roman" panose="02020603050405020304" pitchFamily="18" charset="0"/>
                  <a:ea typeface="宋体" panose="02010600030101010101" pitchFamily="2" charset="-122"/>
                  <a:cs typeface="Times New Roman" panose="02020603050405020304" pitchFamily="18" charset="0"/>
                </a:rPr>
                <a:t>之后，使用上采样卷积块对特征图进行反向操作，逐层将潜在尺度编码𝑧重新引入生成过程：</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02A0AECD-2AD0-D3E6-7749-A93166EB1695}"/>
                </a:ext>
              </a:extLst>
            </p:cNvPr>
            <p:cNvPicPr>
              <a:picLocks noChangeAspect="1"/>
            </p:cNvPicPr>
            <p:nvPr/>
          </p:nvPicPr>
          <p:blipFill>
            <a:blip r:embed="rId12"/>
            <a:stretch>
              <a:fillRect/>
            </a:stretch>
          </p:blipFill>
          <p:spPr>
            <a:xfrm>
              <a:off x="1668755" y="4688660"/>
              <a:ext cx="3829050" cy="323850"/>
            </a:xfrm>
            <a:prstGeom prst="rect">
              <a:avLst/>
            </a:prstGeom>
          </p:spPr>
        </p:pic>
      </p:grpSp>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6D7C6611-8510-7FC3-5C60-52BBD2CA5DFB}"/>
                  </a:ext>
                </a:extLst>
              </p:cNvPr>
              <p:cNvSpPr txBox="1"/>
              <p:nvPr/>
            </p:nvSpPr>
            <p:spPr>
              <a:xfrm>
                <a:off x="465196" y="4954525"/>
                <a:ext cx="5866952" cy="128625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a:latin typeface="Times New Roman" panose="02020603050405020304" pitchFamily="18" charset="0"/>
                    <a:ea typeface="宋体" panose="02010600030101010101" pitchFamily="2" charset="-122"/>
                    <a:cs typeface="Times New Roman" panose="02020603050405020304" pitchFamily="18" charset="0"/>
                  </a:rPr>
                  <a:t>最后，将得到的特征图</a:t>
                </a:r>
                <a14:m>
                  <m:oMath xmlns:m="http://schemas.openxmlformats.org/officeDocument/2006/math">
                    <m:sSubSup>
                      <m:sSubSup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𝑤</m:t>
                        </m:r>
                      </m:sup>
                    </m:sSubSup>
                  </m:oMath>
                </a14:m>
                <a:r>
                  <a:rPr lang="zh-CN" altLang="en-US">
                    <a:latin typeface="Times New Roman" panose="02020603050405020304" pitchFamily="18" charset="0"/>
                    <a:ea typeface="宋体" panose="02010600030101010101" pitchFamily="2" charset="-122"/>
                    <a:cs typeface="Times New Roman" panose="02020603050405020304" pitchFamily="18" charset="0"/>
                  </a:rPr>
                  <a:t>输入到一个 </a:t>
                </a:r>
                <a:r>
                  <a:rPr lang="en-US" altLang="zh-CN">
                    <a:latin typeface="Times New Roman" panose="02020603050405020304" pitchFamily="18" charset="0"/>
                    <a:ea typeface="宋体" panose="02010600030101010101" pitchFamily="2" charset="-122"/>
                    <a:cs typeface="Times New Roman" panose="02020603050405020304" pitchFamily="18" charset="0"/>
                  </a:rPr>
                  <a:t>1×1</a:t>
                </a:r>
                <a:r>
                  <a:rPr lang="zh-CN" altLang="en-US">
                    <a:latin typeface="Times New Roman" panose="02020603050405020304" pitchFamily="18" charset="0"/>
                    <a:ea typeface="宋体" panose="02010600030101010101" pitchFamily="2" charset="-122"/>
                    <a:cs typeface="Times New Roman" panose="02020603050405020304" pitchFamily="18" charset="0"/>
                  </a:rPr>
                  <a:t>卷积层，然后通过 </a:t>
                </a:r>
                <a:r>
                  <a:rPr lang="en-US" altLang="zh-CN">
                    <a:latin typeface="Times New Roman" panose="02020603050405020304" pitchFamily="18" charset="0"/>
                    <a:ea typeface="宋体" panose="02010600030101010101" pitchFamily="2" charset="-122"/>
                    <a:cs typeface="Times New Roman" panose="02020603050405020304" pitchFamily="18" charset="0"/>
                  </a:rPr>
                  <a:t>sigmoid </a:t>
                </a:r>
                <a:r>
                  <a:rPr lang="zh-CN" altLang="en-US">
                    <a:latin typeface="Times New Roman" panose="02020603050405020304" pitchFamily="18" charset="0"/>
                    <a:ea typeface="宋体" panose="02010600030101010101" pitchFamily="2" charset="-122"/>
                    <a:cs typeface="Times New Roman" panose="02020603050405020304" pitchFamily="18" charset="0"/>
                  </a:rPr>
                  <a:t>层得到最终的生成结果</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𝑟𝑠𝑡</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。在整个生成过程中，潜在尺度编码 𝑧</a:t>
                </a:r>
                <a:r>
                  <a:rPr lang="en-US" altLang="zh-CN" dirty="0">
                    <a:latin typeface="Times New Roman" panose="02020603050405020304" pitchFamily="18" charset="0"/>
                    <a:ea typeface="宋体" panose="02010600030101010101" pitchFamily="2" charset="-122"/>
                    <a:cs typeface="Times New Roman" panose="02020603050405020304" pitchFamily="18" charset="0"/>
                  </a:rPr>
                  <a:t>z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作为一个条件输入，确保生成的图像能准确反映源图像的尺度信息。</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1" name="文本框 30">
                <a:extLst>
                  <a:ext uri="{FF2B5EF4-FFF2-40B4-BE49-F238E27FC236}">
                    <a16:creationId xmlns:a16="http://schemas.microsoft.com/office/drawing/2014/main" id="{6D7C6611-8510-7FC3-5C60-52BBD2CA5DFB}"/>
                  </a:ext>
                </a:extLst>
              </p:cNvPr>
              <p:cNvSpPr txBox="1">
                <a:spLocks noRot="1" noChangeAspect="1" noMove="1" noResize="1" noEditPoints="1" noAdjustHandles="1" noChangeArrowheads="1" noChangeShapeType="1" noTextEdit="1"/>
              </p:cNvSpPr>
              <p:nvPr/>
            </p:nvSpPr>
            <p:spPr>
              <a:xfrm>
                <a:off x="465196" y="4954525"/>
                <a:ext cx="5866952" cy="1286250"/>
              </a:xfrm>
              <a:prstGeom prst="rect">
                <a:avLst/>
              </a:prstGeom>
              <a:blipFill>
                <a:blip r:embed="rId13"/>
                <a:stretch>
                  <a:fillRect l="-623" t="-3791" r="-415" b="-5687"/>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714DDDC0-5705-2337-76FD-067F7CEA12C2}"/>
              </a:ext>
            </a:extLst>
          </p:cNvPr>
          <p:cNvSpPr txBox="1"/>
          <p:nvPr/>
        </p:nvSpPr>
        <p:spPr>
          <a:xfrm>
            <a:off x="11663073" y="231943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4" name="文本框 33">
            <a:extLst>
              <a:ext uri="{FF2B5EF4-FFF2-40B4-BE49-F238E27FC236}">
                <a16:creationId xmlns:a16="http://schemas.microsoft.com/office/drawing/2014/main" id="{3F85E62A-4FC1-38AA-564B-153566139D3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540270960"/>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580764" y="-311153"/>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31077" y="203605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69361" y="1365193"/>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Scale removal</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Training</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66902" y="37341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C6FCC988-7E21-742F-CAC9-BF9A502FB895}"/>
              </a:ext>
            </a:extLst>
          </p:cNvPr>
          <p:cNvSpPr txBox="1"/>
          <p:nvPr/>
        </p:nvSpPr>
        <p:spPr>
          <a:xfrm>
            <a:off x="492038" y="1832652"/>
            <a:ext cx="10913832"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a:latin typeface="Times New Roman" panose="02020603050405020304" pitchFamily="18" charset="0"/>
                <a:ea typeface="宋体" panose="02010600030101010101" pitchFamily="2" charset="-122"/>
                <a:cs typeface="Times New Roman" panose="02020603050405020304" pitchFamily="18" charset="0"/>
              </a:rPr>
              <a:t>在训练阶段，作者从一个视频中随机选择两张图像，分别作为源图像和驱动图像。这两张图像来自同一视频，因此它们的面部尺度是相同的。这对于网络的学习并不理想，因为作者希望网络能够学习在不同尺度下生成一致的面部图像。</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EBC4F1B5-014D-F9F3-FAB1-665744C9F744}"/>
              </a:ext>
            </a:extLst>
          </p:cNvPr>
          <p:cNvSpPr txBox="1"/>
          <p:nvPr/>
        </p:nvSpPr>
        <p:spPr>
          <a:xfrm>
            <a:off x="558218" y="3037989"/>
            <a:ext cx="11108682" cy="162409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a:latin typeface="Times New Roman" panose="02020603050405020304" pitchFamily="18" charset="0"/>
                <a:ea typeface="宋体" panose="02010600030101010101" pitchFamily="2" charset="-122"/>
                <a:cs typeface="Times New Roman" panose="02020603050405020304" pitchFamily="18" charset="0"/>
              </a:rPr>
              <a:t>为了解决这个问题，引入了一种保留表情的增强（</a:t>
            </a:r>
            <a:r>
              <a:rPr lang="en-US" altLang="zh-CN" sz="2000">
                <a:latin typeface="Times New Roman" panose="02020603050405020304" pitchFamily="18" charset="0"/>
                <a:ea typeface="宋体" panose="02010600030101010101" pitchFamily="2" charset="-122"/>
                <a:cs typeface="Times New Roman" panose="02020603050405020304" pitchFamily="18" charset="0"/>
              </a:rPr>
              <a:t>expression-preserved augmentation</a:t>
            </a:r>
            <a:r>
              <a:rPr lang="zh-CN" altLang="en-US" sz="2000">
                <a:latin typeface="Times New Roman" panose="02020603050405020304" pitchFamily="18" charset="0"/>
                <a:ea typeface="宋体" panose="02010600030101010101" pitchFamily="2" charset="-122"/>
                <a:cs typeface="Times New Roman" panose="02020603050405020304" pitchFamily="18" charset="0"/>
              </a:rPr>
              <a:t>）方法，用于在线调整训练过程中驱动人脸的尺度。这种增强方法包括两种操作：</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ts val="500"/>
              </a:spcBef>
              <a:spcAft>
                <a:spcPts val="300"/>
              </a:spcAft>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水平增强（</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Horizontal Augmentation</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：水平方向上挤压或拉伸图像，同时保持其高度不变。</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ts val="500"/>
              </a:spcBef>
              <a:spcAft>
                <a:spcPts val="300"/>
              </a:spcAft>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垂直增强（</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Vertical Augmentation</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：垂直方向上操作，调整图像的高度而保持其宽度不变。</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A2755F94-641D-FCBA-C36D-982E166D5EEE}"/>
              </a:ext>
            </a:extLst>
          </p:cNvPr>
          <p:cNvSpPr txBox="1"/>
          <p:nvPr/>
        </p:nvSpPr>
        <p:spPr>
          <a:xfrm>
            <a:off x="558217" y="4806530"/>
            <a:ext cx="11150530"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a:latin typeface="Times New Roman" panose="02020603050405020304" pitchFamily="18" charset="0"/>
                <a:ea typeface="宋体" panose="02010600030101010101" pitchFamily="2" charset="-122"/>
                <a:cs typeface="Times New Roman" panose="02020603050405020304" pitchFamily="18" charset="0"/>
              </a:rPr>
              <a:t>对于经过增强的图像，其高度和宽度分别变为 𝛼𝐻和 𝛽𝑊，其中 𝐻</a:t>
            </a:r>
            <a:r>
              <a:rPr lang="en-US" altLang="zh-CN" sz="200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a:latin typeface="Times New Roman" panose="02020603050405020304" pitchFamily="18" charset="0"/>
                <a:ea typeface="宋体" panose="02010600030101010101" pitchFamily="2" charset="-122"/>
                <a:cs typeface="Times New Roman" panose="02020603050405020304" pitchFamily="18" charset="0"/>
              </a:rPr>
              <a:t>和 𝑊</a:t>
            </a:r>
            <a:r>
              <a:rPr lang="en-US" altLang="zh-CN" sz="200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a:latin typeface="Times New Roman" panose="02020603050405020304" pitchFamily="18" charset="0"/>
                <a:ea typeface="宋体" panose="02010600030101010101" pitchFamily="2" charset="-122"/>
                <a:cs typeface="Times New Roman" panose="02020603050405020304" pitchFamily="18" charset="0"/>
              </a:rPr>
              <a:t>是原始图像的高度和宽度，𝛼和 𝛽</a:t>
            </a:r>
            <a:r>
              <a:rPr lang="en-US" altLang="zh-CN" sz="200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a:latin typeface="Times New Roman" panose="02020603050405020304" pitchFamily="18" charset="0"/>
                <a:ea typeface="宋体" panose="02010600030101010101" pitchFamily="2" charset="-122"/>
                <a:cs typeface="Times New Roman" panose="02020603050405020304" pitchFamily="18" charset="0"/>
              </a:rPr>
              <a:t>是水平和垂直增强的系数。作者在每次前向传递时从区间 </a:t>
            </a:r>
            <a:r>
              <a:rPr lang="en-US" altLang="zh-CN" sz="200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a:latin typeface="Times New Roman" panose="02020603050405020304" pitchFamily="18" charset="0"/>
                <a:ea typeface="宋体" panose="02010600030101010101" pitchFamily="2" charset="-122"/>
                <a:cs typeface="Times New Roman" panose="02020603050405020304" pitchFamily="18" charset="0"/>
              </a:rPr>
              <a:t>𝛿</a:t>
            </a:r>
            <a:r>
              <a:rPr lang="en-US" altLang="zh-CN" sz="200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a:latin typeface="Times New Roman" panose="02020603050405020304" pitchFamily="18" charset="0"/>
                <a:ea typeface="宋体" panose="02010600030101010101" pitchFamily="2" charset="-122"/>
                <a:cs typeface="Times New Roman" panose="02020603050405020304" pitchFamily="18" charset="0"/>
              </a:rPr>
              <a:t>𝛿</a:t>
            </a:r>
            <a:r>
              <a:rPr lang="en-US" altLang="zh-CN" sz="200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a:latin typeface="Times New Roman" panose="02020603050405020304" pitchFamily="18" charset="0"/>
                <a:ea typeface="宋体" panose="02010600030101010101" pitchFamily="2" charset="-122"/>
                <a:cs typeface="Times New Roman" panose="02020603050405020304" pitchFamily="18" charset="0"/>
              </a:rPr>
              <a:t>随机选择新的 𝛼 和 𝛽</a:t>
            </a:r>
            <a:r>
              <a:rPr lang="en-US" altLang="zh-CN" sz="200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a:latin typeface="Times New Roman" panose="02020603050405020304" pitchFamily="18" charset="0"/>
                <a:ea typeface="宋体" panose="02010600030101010101" pitchFamily="2" charset="-122"/>
                <a:cs typeface="Times New Roman" panose="02020603050405020304" pitchFamily="18" charset="0"/>
              </a:rPr>
              <a:t>值。随后，将图像填充为正方形，并调整回原始尺寸 𝐻</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𝑊，以保持增强操作的痕迹。</a:t>
            </a:r>
          </a:p>
        </p:txBody>
      </p:sp>
      <p:sp>
        <p:nvSpPr>
          <p:cNvPr id="5" name="文本框 4">
            <a:extLst>
              <a:ext uri="{FF2B5EF4-FFF2-40B4-BE49-F238E27FC236}">
                <a16:creationId xmlns:a16="http://schemas.microsoft.com/office/drawing/2014/main" id="{3F737386-E3CB-3E2A-BB63-F9040B9B6D76}"/>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文本框 15">
            <a:extLst>
              <a:ext uri="{FF2B5EF4-FFF2-40B4-BE49-F238E27FC236}">
                <a16:creationId xmlns:a16="http://schemas.microsoft.com/office/drawing/2014/main" id="{0427E93E-D598-BB35-6C0A-EA6CD42EB65A}"/>
              </a:ext>
            </a:extLst>
          </p:cNvPr>
          <p:cNvSpPr txBox="1"/>
          <p:nvPr/>
        </p:nvSpPr>
        <p:spPr>
          <a:xfrm>
            <a:off x="11645132" y="512754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42694356"/>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580764" y="-311153"/>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5783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69361" y="1406443"/>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a:latin typeface="Times New Roman" panose="02020603050405020304" pitchFamily="18" charset="0"/>
                <a:ea typeface="宋体" panose="02010600030101010101" pitchFamily="2" charset="-122"/>
                <a:cs typeface="Times New Roman" panose="02020603050405020304" pitchFamily="18" charset="0"/>
              </a:rPr>
              <a:t>Optimization</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Speaker-specific Motion Translator</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C6FCC988-7E21-742F-CAC9-BF9A502FB895}"/>
                  </a:ext>
                </a:extLst>
              </p:cNvPr>
              <p:cNvSpPr txBox="1"/>
              <p:nvPr/>
            </p:nvSpPr>
            <p:spPr>
              <a:xfrm>
                <a:off x="672389" y="1845697"/>
                <a:ext cx="10433286"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重建损失（</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Reconstruction Loss, </a:t>
                </a:r>
                <a14:m>
                  <m:oMath xmlns:m="http://schemas.openxmlformats.org/officeDocument/2006/math">
                    <m:sSub>
                      <m:sSubPr>
                        <m:ctrlP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𝒓𝒆𝒄</m:t>
                        </m:r>
                      </m:sub>
                    </m:sSub>
                  </m:oMath>
                </a14:m>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使用预训练的 </a:t>
                </a:r>
                <a:r>
                  <a:rPr lang="en-US" altLang="zh-CN" sz="2000">
                    <a:latin typeface="Times New Roman" panose="02020603050405020304" pitchFamily="18" charset="0"/>
                    <a:ea typeface="宋体" panose="02010600030101010101" pitchFamily="2" charset="-122"/>
                    <a:cs typeface="Times New Roman" panose="02020603050405020304" pitchFamily="18" charset="0"/>
                  </a:rPr>
                  <a:t>VGG-19 </a:t>
                </a:r>
                <a:r>
                  <a:rPr lang="zh-CN" altLang="en-US" sz="2000">
                    <a:latin typeface="Times New Roman" panose="02020603050405020304" pitchFamily="18" charset="0"/>
                    <a:ea typeface="宋体" panose="02010600030101010101" pitchFamily="2" charset="-122"/>
                    <a:cs typeface="Times New Roman" panose="02020603050405020304" pitchFamily="18" charset="0"/>
                  </a:rPr>
                  <a:t>网络来计算原始驱动图像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和生成图像</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𝑟𝑠𝑡</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之间的重建损失。该损失在多分辨率下计算，有助于生成的图像保留更多的细节。</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C6FCC988-7E21-742F-CAC9-BF9A502FB895}"/>
                  </a:ext>
                </a:extLst>
              </p:cNvPr>
              <p:cNvSpPr txBox="1">
                <a:spLocks noRot="1" noChangeAspect="1" noMove="1" noResize="1" noEditPoints="1" noAdjustHandles="1" noChangeArrowheads="1" noChangeShapeType="1" noTextEdit="1"/>
              </p:cNvSpPr>
              <p:nvPr/>
            </p:nvSpPr>
            <p:spPr>
              <a:xfrm>
                <a:off x="672389" y="1845697"/>
                <a:ext cx="10433286" cy="1080360"/>
              </a:xfrm>
              <a:prstGeom prst="rect">
                <a:avLst/>
              </a:prstGeom>
              <a:blipFill>
                <a:blip r:embed="rId5"/>
                <a:stretch>
                  <a:fillRect l="-526" t="-4520" r="-584" b="-791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0DFC150B-00DF-4037-187B-2C9E1F6C21D1}"/>
              </a:ext>
            </a:extLst>
          </p:cNvPr>
          <p:cNvSpPr txBox="1"/>
          <p:nvPr/>
        </p:nvSpPr>
        <p:spPr>
          <a:xfrm>
            <a:off x="11666902" y="530172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E95FB17B-1F23-97CF-57EF-6030C047C0A6}"/>
                  </a:ext>
                </a:extLst>
              </p:cNvPr>
              <p:cNvSpPr txBox="1"/>
              <p:nvPr/>
            </p:nvSpPr>
            <p:spPr>
              <a:xfrm>
                <a:off x="680468" y="3002025"/>
                <a:ext cx="10425207" cy="76783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等变损失（</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Equivariance Loss, </a:t>
                </a:r>
                <a14:m>
                  <m:oMath xmlns:m="http://schemas.openxmlformats.org/officeDocument/2006/math">
                    <m:sSub>
                      <m:sSubPr>
                        <m:ctrlP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𝒆𝒒</m:t>
                        </m:r>
                      </m:sub>
                    </m:sSub>
                  </m:oMath>
                </a14:m>
                <a:r>
                  <a:rPr lang="en-US" altLang="zh-CN"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该损失用于约束关键点的检测，确保在不同的姿态和视角下，关键点的定位具有一致性。</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2" name="文本框 11">
                <a:extLst>
                  <a:ext uri="{FF2B5EF4-FFF2-40B4-BE49-F238E27FC236}">
                    <a16:creationId xmlns:a16="http://schemas.microsoft.com/office/drawing/2014/main" id="{E95FB17B-1F23-97CF-57EF-6030C047C0A6}"/>
                  </a:ext>
                </a:extLst>
              </p:cNvPr>
              <p:cNvSpPr txBox="1">
                <a:spLocks noRot="1" noChangeAspect="1" noMove="1" noResize="1" noEditPoints="1" noAdjustHandles="1" noChangeArrowheads="1" noChangeShapeType="1" noTextEdit="1"/>
              </p:cNvSpPr>
              <p:nvPr/>
            </p:nvSpPr>
            <p:spPr>
              <a:xfrm>
                <a:off x="680468" y="3002025"/>
                <a:ext cx="10425207" cy="767839"/>
              </a:xfrm>
              <a:prstGeom prst="rect">
                <a:avLst/>
              </a:prstGeom>
              <a:blipFill>
                <a:blip r:embed="rId6"/>
                <a:stretch>
                  <a:fillRect l="-526" t="-2381" r="-585" b="-119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DB668F96-E13F-5B86-35D4-4367BAF1E32C}"/>
                  </a:ext>
                </a:extLst>
              </p:cNvPr>
              <p:cNvSpPr txBox="1"/>
              <p:nvPr/>
            </p:nvSpPr>
            <p:spPr>
              <a:xfrm>
                <a:off x="672389" y="3845832"/>
                <a:ext cx="10425207"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关键点距离损失（</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Keypoints Distance Loss, </a:t>
                </a:r>
                <a14:m>
                  <m:oMath xmlns:m="http://schemas.openxmlformats.org/officeDocument/2006/math">
                    <m:sSub>
                      <m:sSubPr>
                        <m:ctrlPr>
                          <a:rPr lang="en-US" altLang="zh-CN" sz="18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sz="18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𝒅𝒊𝒔</m:t>
                        </m:r>
                      </m:sub>
                    </m:sSub>
                  </m:oMath>
                </a14:m>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为了防止识别出的关键点聚集在一个狭小的区域内，作者引入了关键点距离损失，这有助于关键点的均匀分布，从而提高生成的图像质量。</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5" name="文本框 4">
                <a:extLst>
                  <a:ext uri="{FF2B5EF4-FFF2-40B4-BE49-F238E27FC236}">
                    <a16:creationId xmlns:a16="http://schemas.microsoft.com/office/drawing/2014/main" id="{DB668F96-E13F-5B86-35D4-4367BAF1E32C}"/>
                  </a:ext>
                </a:extLst>
              </p:cNvPr>
              <p:cNvSpPr txBox="1">
                <a:spLocks noRot="1" noChangeAspect="1" noMove="1" noResize="1" noEditPoints="1" noAdjustHandles="1" noChangeArrowheads="1" noChangeShapeType="1" noTextEdit="1"/>
              </p:cNvSpPr>
              <p:nvPr/>
            </p:nvSpPr>
            <p:spPr>
              <a:xfrm>
                <a:off x="672389" y="3845832"/>
                <a:ext cx="10425207" cy="1080360"/>
              </a:xfrm>
              <a:prstGeom prst="rect">
                <a:avLst/>
              </a:prstGeom>
              <a:blipFill>
                <a:blip r:embed="rId7"/>
                <a:stretch>
                  <a:fillRect l="-526" t="-4520" b="-7910"/>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8275B22B-1D02-3074-736D-12C8CC58C95B}"/>
              </a:ext>
            </a:extLst>
          </p:cNvPr>
          <p:cNvGrpSpPr/>
          <p:nvPr/>
        </p:nvGrpSpPr>
        <p:grpSpPr>
          <a:xfrm>
            <a:off x="672389" y="5002160"/>
            <a:ext cx="10433286" cy="709399"/>
            <a:chOff x="672389" y="4599388"/>
            <a:chExt cx="10433286" cy="709399"/>
          </a:xfrm>
        </p:grpSpPr>
        <p:sp>
          <p:nvSpPr>
            <p:cNvPr id="17" name="文本框 16">
              <a:extLst>
                <a:ext uri="{FF2B5EF4-FFF2-40B4-BE49-F238E27FC236}">
                  <a16:creationId xmlns:a16="http://schemas.microsoft.com/office/drawing/2014/main" id="{EBC4F1B5-014D-F9F3-FAB1-665744C9F744}"/>
                </a:ext>
              </a:extLst>
            </p:cNvPr>
            <p:cNvSpPr txBox="1"/>
            <p:nvPr/>
          </p:nvSpPr>
          <p:spPr>
            <a:xfrm>
              <a:off x="672389" y="4737684"/>
              <a:ext cx="10433286"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总目标函数：</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AFFCE6E2-DE6D-1FFC-2ED7-142A31E6C8FD}"/>
                </a:ext>
              </a:extLst>
            </p:cNvPr>
            <p:cNvPicPr>
              <a:picLocks noChangeAspect="1"/>
            </p:cNvPicPr>
            <p:nvPr/>
          </p:nvPicPr>
          <p:blipFill>
            <a:blip r:embed="rId8"/>
            <a:stretch>
              <a:fillRect/>
            </a:stretch>
          </p:blipFill>
          <p:spPr>
            <a:xfrm>
              <a:off x="2742189" y="4599388"/>
              <a:ext cx="5484200" cy="709399"/>
            </a:xfrm>
            <a:prstGeom prst="rect">
              <a:avLst/>
            </a:prstGeom>
          </p:spPr>
        </p:pic>
      </p:grpSp>
      <p:sp>
        <p:nvSpPr>
          <p:cNvPr id="16" name="文本框 15">
            <a:extLst>
              <a:ext uri="{FF2B5EF4-FFF2-40B4-BE49-F238E27FC236}">
                <a16:creationId xmlns:a16="http://schemas.microsoft.com/office/drawing/2014/main" id="{B1F00DB2-B587-6DD8-73D7-44116FD5CA64}"/>
              </a:ext>
            </a:extLst>
          </p:cNvPr>
          <p:cNvSpPr txBox="1"/>
          <p:nvPr/>
        </p:nvSpPr>
        <p:spPr>
          <a:xfrm>
            <a:off x="11620190" y="298311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4" name="文本框 23">
            <a:extLst>
              <a:ext uri="{FF2B5EF4-FFF2-40B4-BE49-F238E27FC236}">
                <a16:creationId xmlns:a16="http://schemas.microsoft.com/office/drawing/2014/main" id="{C5BBD52C-0AD3-6790-CE22-4AFA2A157BBB}"/>
              </a:ext>
            </a:extLst>
          </p:cNvPr>
          <p:cNvSpPr txBox="1"/>
          <p:nvPr/>
        </p:nvSpPr>
        <p:spPr>
          <a:xfrm>
            <a:off x="11631077" y="412611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5" name="文本框 24">
            <a:extLst>
              <a:ext uri="{FF2B5EF4-FFF2-40B4-BE49-F238E27FC236}">
                <a16:creationId xmlns:a16="http://schemas.microsoft.com/office/drawing/2014/main" id="{A2FC6CA5-4FD0-B34B-F8BA-7DBDFF8C169E}"/>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621322365"/>
      </p:ext>
    </p:ext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026241981"/>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102870" y="1016620"/>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Dataset &amp; Evaluation Metrics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53347" y="230786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DF84F514-E6BB-E9E3-C87B-132A5F967828}"/>
              </a:ext>
            </a:extLst>
          </p:cNvPr>
          <p:cNvSpPr txBox="1"/>
          <p:nvPr/>
        </p:nvSpPr>
        <p:spPr>
          <a:xfrm>
            <a:off x="593453" y="1551950"/>
            <a:ext cx="10095754" cy="1938992"/>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400" b="1">
                <a:latin typeface="Times New Roman" panose="02020603050405020304" pitchFamily="18" charset="0"/>
                <a:ea typeface="宋体" panose="02010600030101010101" pitchFamily="2" charset="-122"/>
                <a:cs typeface="Times New Roman" panose="02020603050405020304" pitchFamily="18" charset="0"/>
              </a:rPr>
              <a:t>Dataset</a:t>
            </a:r>
            <a:r>
              <a:rPr lang="zh-CN" altLang="en-US" sz="2400">
                <a:latin typeface="Times New Roman" panose="02020603050405020304" pitchFamily="18" charset="0"/>
                <a:ea typeface="宋体" panose="02010600030101010101" pitchFamily="2" charset="-122"/>
                <a:cs typeface="Times New Roman" panose="02020603050405020304" pitchFamily="18" charset="0"/>
              </a:rPr>
              <a:t>：在这项工作中，实验重点是说话头生成，因此使用了两个数据集，</a:t>
            </a:r>
            <a:r>
              <a:rPr lang="en-US" altLang="zh-CN" sz="2400">
                <a:latin typeface="Times New Roman" panose="02020603050405020304" pitchFamily="18" charset="0"/>
                <a:ea typeface="宋体" panose="02010600030101010101" pitchFamily="2" charset="-122"/>
                <a:cs typeface="Times New Roman" panose="02020603050405020304" pitchFamily="18" charset="0"/>
              </a:rPr>
              <a:t>VoxCeleb1</a:t>
            </a:r>
            <a:r>
              <a:rPr lang="zh-CN" altLang="en-US" sz="240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a:latin typeface="Times New Roman" panose="02020603050405020304" pitchFamily="18" charset="0"/>
                <a:ea typeface="宋体" panose="02010600030101010101" pitchFamily="2" charset="-122"/>
                <a:cs typeface="Times New Roman" panose="02020603050405020304" pitchFamily="18" charset="0"/>
              </a:rPr>
              <a:t>HDTF</a:t>
            </a:r>
            <a:r>
              <a:rPr lang="zh-CN" altLang="en-US" sz="2400">
                <a:latin typeface="Times New Roman" panose="02020603050405020304" pitchFamily="18" charset="0"/>
                <a:ea typeface="宋体" panose="02010600030101010101" pitchFamily="2" charset="-122"/>
                <a:cs typeface="Times New Roman" panose="02020603050405020304" pitchFamily="18" charset="0"/>
              </a:rPr>
              <a:t>。对于相同尺度的相同同一性测试集，采用与</a:t>
            </a:r>
            <a:r>
              <a:rPr lang="en-US" altLang="zh-CN" sz="2400">
                <a:latin typeface="Times New Roman" panose="02020603050405020304" pitchFamily="18" charset="0"/>
                <a:ea typeface="宋体" panose="02010600030101010101" pitchFamily="2" charset="-122"/>
                <a:cs typeface="Times New Roman" panose="02020603050405020304" pitchFamily="18" charset="0"/>
              </a:rPr>
              <a:t>DaGAN</a:t>
            </a:r>
            <a:r>
              <a:rPr lang="zh-CN" altLang="en-US" sz="2400">
                <a:latin typeface="Times New Roman" panose="02020603050405020304" pitchFamily="18" charset="0"/>
                <a:ea typeface="宋体" panose="02010600030101010101" pitchFamily="2" charset="-122"/>
                <a:cs typeface="Times New Roman" panose="02020603050405020304" pitchFamily="18" charset="0"/>
              </a:rPr>
              <a:t>相同的采样策略来评估相同同一性重演。此外，在</a:t>
            </a:r>
            <a:r>
              <a:rPr lang="en-US" altLang="zh-CN" sz="2400">
                <a:latin typeface="Times New Roman" panose="02020603050405020304" pitchFamily="18" charset="0"/>
                <a:ea typeface="宋体" panose="02010600030101010101" pitchFamily="2" charset="-122"/>
                <a:cs typeface="Times New Roman" panose="02020603050405020304" pitchFamily="18" charset="0"/>
              </a:rPr>
              <a:t>VoxCeleb1</a:t>
            </a:r>
            <a:r>
              <a:rPr lang="zh-CN" altLang="en-US" sz="2400">
                <a:latin typeface="Times New Roman" panose="02020603050405020304" pitchFamily="18" charset="0"/>
                <a:ea typeface="宋体" panose="02010600030101010101" pitchFamily="2" charset="-122"/>
                <a:cs typeface="Times New Roman" panose="02020603050405020304" pitchFamily="18" charset="0"/>
              </a:rPr>
              <a:t>数据集上进行训练，并通过将模型应用于</a:t>
            </a:r>
            <a:r>
              <a:rPr lang="en-US" altLang="zh-CN" sz="2400">
                <a:latin typeface="Times New Roman" panose="02020603050405020304" pitchFamily="18" charset="0"/>
                <a:ea typeface="宋体" panose="02010600030101010101" pitchFamily="2" charset="-122"/>
                <a:cs typeface="Times New Roman" panose="02020603050405020304" pitchFamily="18" charset="0"/>
              </a:rPr>
              <a:t>HDTF</a:t>
            </a:r>
            <a:r>
              <a:rPr lang="zh-CN" altLang="en-US" sz="2400">
                <a:latin typeface="Times New Roman" panose="02020603050405020304" pitchFamily="18" charset="0"/>
                <a:ea typeface="宋体" panose="02010600030101010101" pitchFamily="2" charset="-122"/>
                <a:cs typeface="Times New Roman" panose="02020603050405020304" pitchFamily="18" charset="0"/>
              </a:rPr>
              <a:t>数据集上的交叉身份再现来测试模型的泛化能力。</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4493B88-EECE-6BC6-E716-AF55FD937FF9}"/>
              </a:ext>
            </a:extLst>
          </p:cNvPr>
          <p:cNvSpPr txBox="1"/>
          <p:nvPr/>
        </p:nvSpPr>
        <p:spPr>
          <a:xfrm>
            <a:off x="11253346" y="476004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F0B3F0F7-81D9-9303-3585-30E871EB1FB4}"/>
              </a:ext>
            </a:extLst>
          </p:cNvPr>
          <p:cNvSpPr txBox="1"/>
          <p:nvPr/>
        </p:nvSpPr>
        <p:spPr>
          <a:xfrm>
            <a:off x="672389" y="3529210"/>
            <a:ext cx="10016818" cy="2677656"/>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Evaluation </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Metrics</a:t>
            </a:r>
            <a:r>
              <a:rPr lang="zh-CN" altLang="en-US" sz="2400">
                <a:latin typeface="Times New Roman" panose="02020603050405020304" pitchFamily="18" charset="0"/>
                <a:ea typeface="宋体" panose="02010600030101010101" pitchFamily="2" charset="-122"/>
                <a:cs typeface="Times New Roman" panose="02020603050405020304" pitchFamily="18" charset="0"/>
              </a:rPr>
              <a:t>：本文采用了多种评价指标来全面评估生成图像的质量，包括结构相似性（</a:t>
            </a:r>
            <a:r>
              <a:rPr lang="en-US" altLang="zh-CN" sz="2400">
                <a:latin typeface="Times New Roman" panose="02020603050405020304" pitchFamily="18" charset="0"/>
                <a:ea typeface="宋体" panose="02010600030101010101" pitchFamily="2" charset="-122"/>
                <a:cs typeface="Times New Roman" panose="02020603050405020304" pitchFamily="18" charset="0"/>
              </a:rPr>
              <a:t>SSIM</a:t>
            </a:r>
            <a:r>
              <a:rPr lang="zh-CN" altLang="en-US" sz="2400">
                <a:latin typeface="Times New Roman" panose="02020603050405020304" pitchFamily="18" charset="0"/>
                <a:ea typeface="宋体" panose="02010600030101010101" pitchFamily="2" charset="-122"/>
                <a:cs typeface="Times New Roman" panose="02020603050405020304" pitchFamily="18" charset="0"/>
              </a:rPr>
              <a:t>）、峰值信噪比（</a:t>
            </a:r>
            <a:r>
              <a:rPr lang="en-US" altLang="zh-CN" sz="2400">
                <a:latin typeface="Times New Roman" panose="02020603050405020304" pitchFamily="18" charset="0"/>
                <a:ea typeface="宋体" panose="02010600030101010101" pitchFamily="2" charset="-122"/>
                <a:cs typeface="Times New Roman" panose="02020603050405020304" pitchFamily="18" charset="0"/>
              </a:rPr>
              <a:t>PSNR</a:t>
            </a:r>
            <a:r>
              <a:rPr lang="zh-CN" altLang="en-US" sz="2400">
                <a:latin typeface="Times New Roman" panose="02020603050405020304" pitchFamily="18" charset="0"/>
                <a:ea typeface="宋体" panose="02010600030101010101" pitchFamily="2" charset="-122"/>
                <a:cs typeface="Times New Roman" panose="02020603050405020304" pitchFamily="18" charset="0"/>
              </a:rPr>
              <a:t>）、学习感知图像块相似性（</a:t>
            </a:r>
            <a:r>
              <a:rPr lang="en-US" altLang="zh-CN" sz="2400">
                <a:latin typeface="Times New Roman" panose="02020603050405020304" pitchFamily="18" charset="0"/>
                <a:ea typeface="宋体" panose="02010600030101010101" pitchFamily="2" charset="-122"/>
                <a:cs typeface="Times New Roman" panose="02020603050405020304" pitchFamily="18" charset="0"/>
              </a:rPr>
              <a:t>LPIPS</a:t>
            </a:r>
            <a:r>
              <a:rPr lang="zh-CN" altLang="en-US" sz="240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400">
                <a:latin typeface="Times New Roman" panose="02020603050405020304" pitchFamily="18" charset="0"/>
                <a:ea typeface="宋体" panose="02010600030101010101" pitchFamily="2" charset="-122"/>
                <a:cs typeface="Times New Roman" panose="02020603050405020304" pitchFamily="18" charset="0"/>
              </a:rPr>
              <a:t>L1 </a:t>
            </a:r>
            <a:r>
              <a:rPr lang="zh-CN" altLang="en-US" sz="2400">
                <a:latin typeface="Times New Roman" panose="02020603050405020304" pitchFamily="18" charset="0"/>
                <a:ea typeface="宋体" panose="02010600030101010101" pitchFamily="2" charset="-122"/>
                <a:cs typeface="Times New Roman" panose="02020603050405020304" pitchFamily="18" charset="0"/>
              </a:rPr>
              <a:t>距离，用以衡量生成图像与驱动图像之间的低级别相似性。此外，还使用了平均关键点距离（</a:t>
            </a:r>
            <a:r>
              <a:rPr lang="en-US" altLang="zh-CN" sz="2400">
                <a:latin typeface="Times New Roman" panose="02020603050405020304" pitchFamily="18" charset="0"/>
                <a:ea typeface="宋体" panose="02010600030101010101" pitchFamily="2" charset="-122"/>
                <a:cs typeface="Times New Roman" panose="02020603050405020304" pitchFamily="18" charset="0"/>
              </a:rPr>
              <a:t>AKD</a:t>
            </a:r>
            <a:r>
              <a:rPr lang="zh-CN" altLang="en-US" sz="2400">
                <a:latin typeface="Times New Roman" panose="02020603050405020304" pitchFamily="18" charset="0"/>
                <a:ea typeface="宋体" panose="02010600030101010101" pitchFamily="2" charset="-122"/>
                <a:cs typeface="Times New Roman" panose="02020603050405020304" pitchFamily="18" charset="0"/>
              </a:rPr>
              <a:t>）和平均欧几里得距离（</a:t>
            </a:r>
            <a:r>
              <a:rPr lang="en-US" altLang="zh-CN" sz="2400">
                <a:latin typeface="Times New Roman" panose="02020603050405020304" pitchFamily="18" charset="0"/>
                <a:ea typeface="宋体" panose="02010600030101010101" pitchFamily="2" charset="-122"/>
                <a:cs typeface="Times New Roman" panose="02020603050405020304" pitchFamily="18" charset="0"/>
              </a:rPr>
              <a:t>AED</a:t>
            </a:r>
            <a:r>
              <a:rPr lang="zh-CN" altLang="en-US" sz="2400">
                <a:latin typeface="Times New Roman" panose="02020603050405020304" pitchFamily="18" charset="0"/>
                <a:ea typeface="宋体" panose="02010600030101010101" pitchFamily="2" charset="-122"/>
                <a:cs typeface="Times New Roman" panose="02020603050405020304" pitchFamily="18" charset="0"/>
              </a:rPr>
              <a:t>）来评估基于关键点的对齐精度。这些指标共同用于验证生成方法在像素级别、感知层面和关键点对齐上的有效性，从而确保生成图像的质量和一致性。</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CA30C01F-F57A-AC1C-CF95-DDFDEDCF358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632719023"/>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评估</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6" name="图片 5">
            <a:extLst>
              <a:ext uri="{FF2B5EF4-FFF2-40B4-BE49-F238E27FC236}">
                <a16:creationId xmlns:a16="http://schemas.microsoft.com/office/drawing/2014/main" id="{2B30F6F1-AB83-04C9-6656-3D4995FDE532}"/>
              </a:ext>
            </a:extLst>
          </p:cNvPr>
          <p:cNvPicPr>
            <a:picLocks noChangeAspect="1"/>
          </p:cNvPicPr>
          <p:nvPr/>
        </p:nvPicPr>
        <p:blipFill>
          <a:blip r:embed="rId5"/>
          <a:stretch>
            <a:fillRect/>
          </a:stretch>
        </p:blipFill>
        <p:spPr>
          <a:xfrm>
            <a:off x="1983085" y="1791603"/>
            <a:ext cx="8447685" cy="4178748"/>
          </a:xfrm>
          <a:prstGeom prst="rect">
            <a:avLst/>
          </a:prstGeom>
        </p:spPr>
      </p:pic>
      <p:sp>
        <p:nvSpPr>
          <p:cNvPr id="8" name="文本框 7">
            <a:extLst>
              <a:ext uri="{FF2B5EF4-FFF2-40B4-BE49-F238E27FC236}">
                <a16:creationId xmlns:a16="http://schemas.microsoft.com/office/drawing/2014/main" id="{3021F14E-220B-6740-2B46-0633516ADD59}"/>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75145513"/>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F1B8DD5-5EF7-E2ED-E1E0-B54CD011B5EA}"/>
              </a:ext>
            </a:extLst>
          </p:cNvPr>
          <p:cNvGrpSpPr/>
          <p:nvPr/>
        </p:nvGrpSpPr>
        <p:grpSpPr>
          <a:xfrm>
            <a:off x="102870" y="127912"/>
            <a:ext cx="6011545" cy="530860"/>
            <a:chOff x="102870" y="147790"/>
            <a:chExt cx="6011545" cy="530860"/>
          </a:xfrm>
        </p:grpSpPr>
        <p:grpSp>
          <p:nvGrpSpPr>
            <p:cNvPr id="4" name="组合 3"/>
            <p:cNvGrpSpPr/>
            <p:nvPr/>
          </p:nvGrpSpPr>
          <p:grpSpPr>
            <a:xfrm>
              <a:off x="102870" y="188430"/>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47790"/>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gr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810709" y="761665"/>
            <a:ext cx="10607411"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过去的工作及其存在的问题：</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7C6B130C-9D85-6EC2-6C39-77C4C40B05D5}"/>
              </a:ext>
            </a:extLst>
          </p:cNvPr>
          <p:cNvSpPr txBox="1"/>
          <p:nvPr/>
        </p:nvSpPr>
        <p:spPr>
          <a:xfrm>
            <a:off x="1305798" y="1458223"/>
            <a:ext cx="9617234" cy="4465453"/>
          </a:xfrm>
          <a:prstGeom prst="rect">
            <a:avLst/>
          </a:prstGeom>
          <a:noFill/>
        </p:spPr>
        <p:txBody>
          <a:bodyPr wrap="square">
            <a:spAutoFit/>
          </a:bodyPr>
          <a:lstStyle/>
          <a:p>
            <a:pPr indent="457200">
              <a:lnSpc>
                <a:spcPct val="120000"/>
              </a:lnSpc>
            </a:pPr>
            <a:r>
              <a:rPr lang="zh-CN" altLang="en-US" sz="2400" b="0" i="0">
                <a:solidFill>
                  <a:srgbClr val="3F3F3F"/>
                </a:solidFill>
                <a:effectLst/>
                <a:latin typeface="宋体" panose="02010600030101010101" pitchFamily="2" charset="-122"/>
                <a:ea typeface="宋体" panose="02010600030101010101" pitchFamily="2" charset="-122"/>
              </a:rPr>
              <a:t>近年来，基于神经辐射场（</a:t>
            </a:r>
            <a:r>
              <a:rPr lang="en-US" altLang="zh-CN" sz="2400" b="0" i="0">
                <a:solidFill>
                  <a:srgbClr val="3F3F3F"/>
                </a:solidFill>
                <a:effectLst/>
                <a:latin typeface="宋体" panose="02010600030101010101" pitchFamily="2" charset="-122"/>
                <a:ea typeface="宋体" panose="02010600030101010101" pitchFamily="2" charset="-122"/>
              </a:rPr>
              <a:t>NeRF</a:t>
            </a:r>
            <a:r>
              <a:rPr lang="zh-CN" altLang="en-US" sz="2400" b="0" i="0">
                <a:solidFill>
                  <a:srgbClr val="3F3F3F"/>
                </a:solidFill>
                <a:effectLst/>
                <a:latin typeface="宋体" panose="02010600030101010101" pitchFamily="2" charset="-122"/>
                <a:ea typeface="宋体" panose="02010600030101010101" pitchFamily="2" charset="-122"/>
              </a:rPr>
              <a:t>）的技术展示了在不依赖精确几何的情况下实现新视角合成的强大能力，然而，这些基于</a:t>
            </a:r>
            <a:r>
              <a:rPr lang="en-US" altLang="zh-CN" sz="2400" b="0" i="0">
                <a:solidFill>
                  <a:srgbClr val="3F3F3F"/>
                </a:solidFill>
                <a:effectLst/>
                <a:latin typeface="宋体" panose="02010600030101010101" pitchFamily="2" charset="-122"/>
                <a:ea typeface="宋体" panose="02010600030101010101" pitchFamily="2" charset="-122"/>
              </a:rPr>
              <a:t>NeRF</a:t>
            </a:r>
            <a:r>
              <a:rPr lang="zh-CN" altLang="en-US" sz="2400" b="0" i="0">
                <a:solidFill>
                  <a:srgbClr val="3F3F3F"/>
                </a:solidFill>
                <a:effectLst/>
                <a:latin typeface="宋体" panose="02010600030101010101" pitchFamily="2" charset="-122"/>
                <a:ea typeface="宋体" panose="02010600030101010101" pitchFamily="2" charset="-122"/>
              </a:rPr>
              <a:t>的方法在</a:t>
            </a:r>
            <a:r>
              <a:rPr lang="en-US" altLang="zh-CN" sz="2400" b="0" i="0">
                <a:solidFill>
                  <a:srgbClr val="3F3F3F"/>
                </a:solidFill>
                <a:effectLst/>
                <a:latin typeface="宋体" panose="02010600030101010101" pitchFamily="2" charset="-122"/>
                <a:ea typeface="宋体" panose="02010600030101010101" pitchFamily="2" charset="-122"/>
              </a:rPr>
              <a:t>2K</a:t>
            </a:r>
            <a:r>
              <a:rPr lang="zh-CN" altLang="en-US" sz="2400" b="0" i="0">
                <a:solidFill>
                  <a:srgbClr val="3F3F3F"/>
                </a:solidFill>
                <a:effectLst/>
                <a:latin typeface="宋体" panose="02010600030101010101" pitchFamily="2" charset="-122"/>
                <a:ea typeface="宋体" panose="02010600030101010101" pitchFamily="2" charset="-122"/>
              </a:rPr>
              <a:t>分辨率下合成具有像素级细节（如皱纹和眼睛）的高保真图像仍然面临挑战。</a:t>
            </a:r>
            <a:endParaRPr lang="en-US" altLang="zh-CN" sz="2400" b="0" i="0">
              <a:solidFill>
                <a:srgbClr val="3F3F3F"/>
              </a:solidFill>
              <a:effectLst/>
              <a:latin typeface="宋体" panose="02010600030101010101" pitchFamily="2" charset="-122"/>
              <a:ea typeface="宋体" panose="02010600030101010101" pitchFamily="2" charset="-122"/>
            </a:endParaRPr>
          </a:p>
          <a:p>
            <a:pPr indent="457200">
              <a:lnSpc>
                <a:spcPct val="120000"/>
              </a:lnSpc>
            </a:pPr>
            <a:r>
              <a:rPr lang="zh-CN" altLang="en-US" sz="2400" b="0" i="0">
                <a:solidFill>
                  <a:srgbClr val="3F3F3F"/>
                </a:solidFill>
                <a:effectLst/>
                <a:latin typeface="宋体" panose="02010600030101010101" pitchFamily="2" charset="-122"/>
                <a:ea typeface="宋体" panose="02010600030101010101" pitchFamily="2" charset="-122"/>
              </a:rPr>
              <a:t>为了解决这一瓶颈并进一步提升头像质量，本文提出了使用</a:t>
            </a:r>
            <a:r>
              <a:rPr lang="en-US" altLang="zh-CN" sz="2400" b="0" i="0">
                <a:solidFill>
                  <a:srgbClr val="3F3F3F"/>
                </a:solidFill>
                <a:effectLst/>
                <a:latin typeface="宋体" panose="02010600030101010101" pitchFamily="2" charset="-122"/>
                <a:ea typeface="宋体" panose="02010600030101010101" pitchFamily="2" charset="-122"/>
              </a:rPr>
              <a:t>3D</a:t>
            </a:r>
            <a:r>
              <a:rPr lang="zh-CN" altLang="en-US" sz="2400" b="0" i="0">
                <a:solidFill>
                  <a:srgbClr val="3F3F3F"/>
                </a:solidFill>
                <a:effectLst/>
                <a:latin typeface="宋体" panose="02010600030101010101" pitchFamily="2" charset="-122"/>
                <a:ea typeface="宋体" panose="02010600030101010101" pitchFamily="2" charset="-122"/>
              </a:rPr>
              <a:t>高斯点云进行</a:t>
            </a:r>
            <a:r>
              <a:rPr lang="en-US" altLang="zh-CN" sz="2400" b="0" i="0">
                <a:solidFill>
                  <a:srgbClr val="3F3F3F"/>
                </a:solidFill>
                <a:effectLst/>
                <a:latin typeface="宋体" panose="02010600030101010101" pitchFamily="2" charset="-122"/>
                <a:ea typeface="宋体" panose="02010600030101010101" pitchFamily="2" charset="-122"/>
              </a:rPr>
              <a:t>3D</a:t>
            </a:r>
            <a:r>
              <a:rPr lang="zh-CN" altLang="en-US" sz="2400" b="0" i="0">
                <a:solidFill>
                  <a:srgbClr val="3F3F3F"/>
                </a:solidFill>
                <a:effectLst/>
                <a:latin typeface="宋体" panose="02010600030101010101" pitchFamily="2" charset="-122"/>
                <a:ea typeface="宋体" panose="02010600030101010101" pitchFamily="2" charset="-122"/>
              </a:rPr>
              <a:t>人头头像建模的方法。</a:t>
            </a:r>
            <a:r>
              <a:rPr lang="en-US" altLang="zh-CN" sz="2400" b="0" i="0">
                <a:solidFill>
                  <a:srgbClr val="3F3F3F"/>
                </a:solidFill>
                <a:effectLst/>
                <a:latin typeface="宋体" panose="02010600030101010101" pitchFamily="2" charset="-122"/>
                <a:ea typeface="宋体" panose="02010600030101010101" pitchFamily="2" charset="-122"/>
              </a:rPr>
              <a:t>3D</a:t>
            </a:r>
            <a:r>
              <a:rPr lang="zh-CN" altLang="en-US" sz="2400" b="0" i="0">
                <a:solidFill>
                  <a:srgbClr val="3F3F3F"/>
                </a:solidFill>
                <a:effectLst/>
                <a:latin typeface="宋体" panose="02010600030101010101" pitchFamily="2" charset="-122"/>
                <a:ea typeface="宋体" panose="02010600030101010101" pitchFamily="2" charset="-122"/>
              </a:rPr>
              <a:t>高斯表示法是一种显式离散表示，可以很好地适应基于光栅化的渲染流程，相比于</a:t>
            </a:r>
            <a:r>
              <a:rPr lang="en-US" altLang="zh-CN" sz="2400" b="0" i="0">
                <a:solidFill>
                  <a:srgbClr val="3F3F3F"/>
                </a:solidFill>
                <a:effectLst/>
                <a:latin typeface="宋体" panose="02010600030101010101" pitchFamily="2" charset="-122"/>
                <a:ea typeface="宋体" panose="02010600030101010101" pitchFamily="2" charset="-122"/>
              </a:rPr>
              <a:t>NeRF</a:t>
            </a:r>
            <a:r>
              <a:rPr lang="zh-CN" altLang="en-US" sz="2400" b="0" i="0">
                <a:solidFill>
                  <a:srgbClr val="3F3F3F"/>
                </a:solidFill>
                <a:effectLst/>
                <a:latin typeface="宋体" panose="02010600030101010101" pitchFamily="2" charset="-122"/>
                <a:ea typeface="宋体" panose="02010600030101010101" pitchFamily="2" charset="-122"/>
              </a:rPr>
              <a:t>，静态和动态场景的重建质量更好且渲染时间显著减少。然而，现有的</a:t>
            </a:r>
            <a:r>
              <a:rPr lang="en-US" altLang="zh-CN" sz="2400" b="0" i="0">
                <a:solidFill>
                  <a:srgbClr val="3F3F3F"/>
                </a:solidFill>
                <a:effectLst/>
                <a:latin typeface="宋体" panose="02010600030101010101" pitchFamily="2" charset="-122"/>
                <a:ea typeface="宋体" panose="02010600030101010101" pitchFamily="2" charset="-122"/>
              </a:rPr>
              <a:t>4D</a:t>
            </a:r>
            <a:r>
              <a:rPr lang="zh-CN" altLang="en-US" sz="2400" b="0" i="0">
                <a:solidFill>
                  <a:srgbClr val="3F3F3F"/>
                </a:solidFill>
                <a:effectLst/>
                <a:latin typeface="宋体" panose="02010600030101010101" pitchFamily="2" charset="-122"/>
                <a:ea typeface="宋体" panose="02010600030101010101" pitchFamily="2" charset="-122"/>
              </a:rPr>
              <a:t>高斯工作不能被迁移到头像建模任务中。因此，如何有效地控制</a:t>
            </a:r>
            <a:r>
              <a:rPr lang="en-US" altLang="zh-CN" sz="2400" b="0" i="0">
                <a:solidFill>
                  <a:srgbClr val="3F3F3F"/>
                </a:solidFill>
                <a:effectLst/>
                <a:latin typeface="宋体" panose="02010600030101010101" pitchFamily="2" charset="-122"/>
                <a:ea typeface="宋体" panose="02010600030101010101" pitchFamily="2" charset="-122"/>
              </a:rPr>
              <a:t>3D</a:t>
            </a:r>
            <a:r>
              <a:rPr lang="zh-CN" altLang="en-US" sz="2400" b="0" i="0">
                <a:solidFill>
                  <a:srgbClr val="3F3F3F"/>
                </a:solidFill>
                <a:effectLst/>
                <a:latin typeface="宋体" panose="02010600030101010101" pitchFamily="2" charset="-122"/>
                <a:ea typeface="宋体" panose="02010600030101010101" pitchFamily="2" charset="-122"/>
              </a:rPr>
              <a:t>高斯的变形并通过表情系数建模动态外观，仍是一个尚未探索的领域。</a:t>
            </a:r>
            <a:endParaRPr lang="en-US" altLang="zh-CN" sz="2400" b="0" i="0">
              <a:solidFill>
                <a:srgbClr val="3F3F3F"/>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5477656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评估</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5" name="图片 4">
            <a:extLst>
              <a:ext uri="{FF2B5EF4-FFF2-40B4-BE49-F238E27FC236}">
                <a16:creationId xmlns:a16="http://schemas.microsoft.com/office/drawing/2014/main" id="{383849F7-D44E-939C-5E6E-4096A01B632C}"/>
              </a:ext>
            </a:extLst>
          </p:cNvPr>
          <p:cNvPicPr>
            <a:picLocks noChangeAspect="1"/>
          </p:cNvPicPr>
          <p:nvPr/>
        </p:nvPicPr>
        <p:blipFill>
          <a:blip r:embed="rId5"/>
          <a:stretch>
            <a:fillRect/>
          </a:stretch>
        </p:blipFill>
        <p:spPr>
          <a:xfrm>
            <a:off x="1739292" y="2011865"/>
            <a:ext cx="8926088" cy="3823181"/>
          </a:xfrm>
          <a:prstGeom prst="rect">
            <a:avLst/>
          </a:prstGeom>
        </p:spPr>
      </p:pic>
      <p:sp>
        <p:nvSpPr>
          <p:cNvPr id="9" name="文本框 8">
            <a:extLst>
              <a:ext uri="{FF2B5EF4-FFF2-40B4-BE49-F238E27FC236}">
                <a16:creationId xmlns:a16="http://schemas.microsoft.com/office/drawing/2014/main" id="{CA8C6DBA-912C-238E-EBBD-AF01137ED17B}"/>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929975836"/>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46432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6" name="图片 5">
            <a:extLst>
              <a:ext uri="{FF2B5EF4-FFF2-40B4-BE49-F238E27FC236}">
                <a16:creationId xmlns:a16="http://schemas.microsoft.com/office/drawing/2014/main" id="{C23AF253-720A-F2D6-7169-1B44FF909622}"/>
              </a:ext>
            </a:extLst>
          </p:cNvPr>
          <p:cNvPicPr>
            <a:picLocks noChangeAspect="1"/>
          </p:cNvPicPr>
          <p:nvPr/>
        </p:nvPicPr>
        <p:blipFill>
          <a:blip r:embed="rId5"/>
          <a:stretch>
            <a:fillRect/>
          </a:stretch>
        </p:blipFill>
        <p:spPr>
          <a:xfrm>
            <a:off x="2427513" y="1043258"/>
            <a:ext cx="7945211" cy="5167041"/>
          </a:xfrm>
          <a:prstGeom prst="rect">
            <a:avLst/>
          </a:prstGeom>
        </p:spPr>
      </p:pic>
      <p:sp>
        <p:nvSpPr>
          <p:cNvPr id="9" name="文本框 8">
            <a:extLst>
              <a:ext uri="{FF2B5EF4-FFF2-40B4-BE49-F238E27FC236}">
                <a16:creationId xmlns:a16="http://schemas.microsoft.com/office/drawing/2014/main" id="{0A8FC3FD-784E-E080-4BCA-8B7024B6A91A}"/>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381991659"/>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558915"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8" name="图片 7">
            <a:extLst>
              <a:ext uri="{FF2B5EF4-FFF2-40B4-BE49-F238E27FC236}">
                <a16:creationId xmlns:a16="http://schemas.microsoft.com/office/drawing/2014/main" id="{8CCA8169-9E09-24BA-A293-14C2A113F91E}"/>
              </a:ext>
            </a:extLst>
          </p:cNvPr>
          <p:cNvPicPr>
            <a:picLocks noChangeAspect="1"/>
          </p:cNvPicPr>
          <p:nvPr/>
        </p:nvPicPr>
        <p:blipFill>
          <a:blip r:embed="rId5"/>
          <a:stretch>
            <a:fillRect/>
          </a:stretch>
        </p:blipFill>
        <p:spPr>
          <a:xfrm>
            <a:off x="251399" y="1682462"/>
            <a:ext cx="6106806" cy="1805776"/>
          </a:xfrm>
          <a:prstGeom prst="rect">
            <a:avLst/>
          </a:prstGeom>
        </p:spPr>
      </p:pic>
      <p:pic>
        <p:nvPicPr>
          <p:cNvPr id="11" name="图片 10">
            <a:extLst>
              <a:ext uri="{FF2B5EF4-FFF2-40B4-BE49-F238E27FC236}">
                <a16:creationId xmlns:a16="http://schemas.microsoft.com/office/drawing/2014/main" id="{6A380E58-1F98-7C0C-5048-378E4A6B97CF}"/>
              </a:ext>
            </a:extLst>
          </p:cNvPr>
          <p:cNvPicPr>
            <a:picLocks noChangeAspect="1"/>
          </p:cNvPicPr>
          <p:nvPr/>
        </p:nvPicPr>
        <p:blipFill>
          <a:blip r:embed="rId6"/>
          <a:stretch>
            <a:fillRect/>
          </a:stretch>
        </p:blipFill>
        <p:spPr>
          <a:xfrm>
            <a:off x="251399" y="3610739"/>
            <a:ext cx="6052644" cy="1719996"/>
          </a:xfrm>
          <a:prstGeom prst="rect">
            <a:avLst/>
          </a:prstGeom>
        </p:spPr>
      </p:pic>
      <p:pic>
        <p:nvPicPr>
          <p:cNvPr id="13" name="图片 12">
            <a:extLst>
              <a:ext uri="{FF2B5EF4-FFF2-40B4-BE49-F238E27FC236}">
                <a16:creationId xmlns:a16="http://schemas.microsoft.com/office/drawing/2014/main" id="{80D91644-F7EF-BB61-C32D-ED92BC78ED51}"/>
              </a:ext>
            </a:extLst>
          </p:cNvPr>
          <p:cNvPicPr>
            <a:picLocks noChangeAspect="1"/>
          </p:cNvPicPr>
          <p:nvPr/>
        </p:nvPicPr>
        <p:blipFill>
          <a:blip r:embed="rId7"/>
          <a:stretch>
            <a:fillRect/>
          </a:stretch>
        </p:blipFill>
        <p:spPr>
          <a:xfrm>
            <a:off x="6390607" y="951025"/>
            <a:ext cx="5121373" cy="5212339"/>
          </a:xfrm>
          <a:prstGeom prst="rect">
            <a:avLst/>
          </a:prstGeom>
        </p:spPr>
      </p:pic>
      <p:sp>
        <p:nvSpPr>
          <p:cNvPr id="15" name="文本框 14">
            <a:extLst>
              <a:ext uri="{FF2B5EF4-FFF2-40B4-BE49-F238E27FC236}">
                <a16:creationId xmlns:a16="http://schemas.microsoft.com/office/drawing/2014/main" id="{6AE68B22-E8CE-31C0-3336-C0CCA6E4866F}"/>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Hong F T, Xu D. Learning Online Scale Transformation for Talking Head Video Generation[J]. arXiv preprint arXiv:2407.09965,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84187449"/>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092237283"/>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902680" y="1213188"/>
            <a:ext cx="9987482" cy="919867"/>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宋体" panose="02010600030101010101" pitchFamily="2" charset="-122"/>
                <a:ea typeface="宋体" panose="02010600030101010101" pitchFamily="2" charset="-122"/>
                <a:cs typeface="Times New Roman" panose="02020603050405020304" pitchFamily="18" charset="0"/>
              </a:rPr>
              <a:t>在这项工作中，作者提出了一种用于说话头部视频生成的在线尺度对齐人脸重现网络（</a:t>
            </a:r>
            <a:r>
              <a:rPr lang="en-US" altLang="zh-CN" sz="2400" kern="100">
                <a:latin typeface="宋体" panose="02010600030101010101" pitchFamily="2" charset="-122"/>
                <a:ea typeface="宋体" panose="02010600030101010101" pitchFamily="2" charset="-122"/>
                <a:cs typeface="Times New Roman" panose="02020603050405020304" pitchFamily="18" charset="0"/>
              </a:rPr>
              <a:t>OSTNet</a:t>
            </a:r>
            <a:r>
              <a:rPr lang="zh-CN" altLang="en-US" sz="2400" kern="100">
                <a:latin typeface="宋体" panose="02010600030101010101" pitchFamily="2" charset="-122"/>
                <a:ea typeface="宋体" panose="02010600030101010101" pitchFamily="2" charset="-122"/>
                <a:cs typeface="Times New Roman" panose="02020603050405020304" pitchFamily="18" charset="0"/>
              </a:rPr>
              <a:t>）。</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6" name="文本框 5">
            <a:extLst>
              <a:ext uri="{FF2B5EF4-FFF2-40B4-BE49-F238E27FC236}">
                <a16:creationId xmlns:a16="http://schemas.microsoft.com/office/drawing/2014/main" id="{C6A4B7E8-348F-8822-7FA2-7CEE168BF976}"/>
              </a:ext>
            </a:extLst>
          </p:cNvPr>
          <p:cNvSpPr txBox="1"/>
          <p:nvPr/>
        </p:nvSpPr>
        <p:spPr>
          <a:xfrm>
            <a:off x="902680" y="2211789"/>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OSTNet</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通过学习一个尺度转换模块，将驱动人脸的尺度与源人脸的尺度对齐，从而生成高质量且尺度准确的视频。</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0313E636-3459-FD4E-1494-FDCEFD699073}"/>
              </a:ext>
            </a:extLst>
          </p:cNvPr>
          <p:cNvSpPr txBox="1"/>
          <p:nvPr/>
        </p:nvSpPr>
        <p:spPr>
          <a:xfrm>
            <a:off x="902680" y="3270410"/>
            <a:ext cx="9987482" cy="91986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宋体" panose="02010600030101010101" pitchFamily="2" charset="-122"/>
                <a:ea typeface="宋体" panose="02010600030101010101" pitchFamily="2" charset="-122"/>
                <a:cs typeface="Times New Roman" panose="02020603050405020304" pitchFamily="18" charset="0"/>
              </a:rPr>
              <a:t>此外，作者将从尺度转换模块中学习到的尺度信息融入到生成过程中，以增强最终生成结果中源人脸尺度的保持能力。</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4D877613-C28A-E035-50AB-233E93259B8E}"/>
              </a:ext>
            </a:extLst>
          </p:cNvPr>
          <p:cNvSpPr txBox="1"/>
          <p:nvPr/>
        </p:nvSpPr>
        <p:spPr>
          <a:xfrm>
            <a:off x="902680" y="4342090"/>
            <a:ext cx="9987482" cy="1822743"/>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大量实验结果表明，</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OSTNet</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能够在线地正确矫正驱动人脸的尺度，使其与源人脸匹配。消融实验进一步证明了源人脸和驱动人脸之间的尺度转换有助于提高说话头部视频生成的质量。与现有的最新方法相比，</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OSTNet</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生成的结果更加逼真和自然。</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1956900"/>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182F2E7B-C932-54A0-F0E3-D09821A0F930}"/>
              </a:ext>
            </a:extLst>
          </p:cNvPr>
          <p:cNvGrpSpPr/>
          <p:nvPr/>
        </p:nvGrpSpPr>
        <p:grpSpPr>
          <a:xfrm>
            <a:off x="-161925" y="129540"/>
            <a:ext cx="2284730" cy="636270"/>
            <a:chOff x="1984" y="111"/>
            <a:chExt cx="3598" cy="1002"/>
          </a:xfrm>
        </p:grpSpPr>
        <p:sp>
          <p:nvSpPr>
            <p:cNvPr id="14" name="任意多边形 2">
              <a:extLst>
                <a:ext uri="{FF2B5EF4-FFF2-40B4-BE49-F238E27FC236}">
                  <a16:creationId xmlns:a16="http://schemas.microsoft.com/office/drawing/2014/main" id="{D8BCBAD1-3E4A-D109-9C08-3DCB9B260616}"/>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DB89A87-E246-0BB2-13D5-B9AA816D4AE2}"/>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7" name="矩形: 圆角 4">
            <a:extLst>
              <a:ext uri="{FF2B5EF4-FFF2-40B4-BE49-F238E27FC236}">
                <a16:creationId xmlns:a16="http://schemas.microsoft.com/office/drawing/2014/main" id="{E4710158-7AC8-34A1-41E7-6C4541394A71}"/>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4" name="标题 1">
            <a:extLst>
              <a:ext uri="{FF2B5EF4-FFF2-40B4-BE49-F238E27FC236}">
                <a16:creationId xmlns:a16="http://schemas.microsoft.com/office/drawing/2014/main" id="{B9051925-4692-3DA3-B764-54C2AC54258A}"/>
              </a:ext>
            </a:extLst>
          </p:cNvPr>
          <p:cNvSpPr txBox="1">
            <a:spLocks/>
          </p:cNvSpPr>
          <p:nvPr/>
        </p:nvSpPr>
        <p:spPr>
          <a:xfrm>
            <a:off x="1524000" y="1852562"/>
            <a:ext cx="9144000" cy="1649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spcBef>
                <a:spcPts val="800"/>
              </a:spcBef>
              <a:spcAft>
                <a:spcPts val="800"/>
              </a:spcAft>
            </a:pPr>
            <a:r>
              <a:rPr lang="zh-CN" altLang="en-US" sz="4400" dirty="0">
                <a:solidFill>
                  <a:prstClr val="black"/>
                </a:solidFill>
                <a:latin typeface="宋体" panose="02010600030101010101" pitchFamily="2" charset="-122"/>
                <a:ea typeface="宋体" panose="02010600030101010101" pitchFamily="2" charset="-122"/>
                <a:cs typeface="+mn-cs"/>
              </a:rPr>
              <a:t>感谢倾听</a:t>
            </a:r>
            <a:br>
              <a:rPr lang="en-US" altLang="zh-CN" sz="4400" dirty="0">
                <a:solidFill>
                  <a:prstClr val="black"/>
                </a:solidFill>
                <a:latin typeface="宋体" panose="02010600030101010101" pitchFamily="2" charset="-122"/>
                <a:ea typeface="宋体" panose="02010600030101010101" pitchFamily="2" charset="-122"/>
                <a:cs typeface="+mn-cs"/>
              </a:rPr>
            </a:br>
            <a:r>
              <a:rPr lang="zh-CN" altLang="en-US" sz="4400" dirty="0">
                <a:solidFill>
                  <a:prstClr val="black"/>
                </a:solidFill>
                <a:latin typeface="宋体" panose="02010600030101010101" pitchFamily="2" charset="-122"/>
                <a:ea typeface="宋体" panose="02010600030101010101" pitchFamily="2" charset="-122"/>
                <a:cs typeface="+mn-cs"/>
              </a:rPr>
              <a:t>请老师和同学们批评指正</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6EFC10F-9648-5945-FD36-0BA39386A112}"/>
              </a:ext>
            </a:extLst>
          </p:cNvPr>
          <p:cNvSpPr txBox="1"/>
          <p:nvPr/>
        </p:nvSpPr>
        <p:spPr>
          <a:xfrm>
            <a:off x="4413115" y="3871769"/>
            <a:ext cx="3365770" cy="523220"/>
          </a:xfrm>
          <a:prstGeom prst="rect">
            <a:avLst/>
          </a:prstGeom>
          <a:noFill/>
        </p:spPr>
        <p:txBody>
          <a:bodyPr wrap="square" rtlCol="0">
            <a:spAutoFit/>
          </a:bodyPr>
          <a:lstStyle/>
          <a:p>
            <a:pPr algn="ctr"/>
            <a:r>
              <a:rPr lang="zh-CN" altLang="en-US" sz="2800" dirty="0">
                <a:solidFill>
                  <a:prstClr val="black"/>
                </a:solidFill>
                <a:latin typeface="宋体" panose="02010600030101010101" pitchFamily="2" charset="-122"/>
                <a:ea typeface="宋体" panose="02010600030101010101" pitchFamily="2" charset="-122"/>
              </a:rPr>
              <a:t>汇报人：主田横</a:t>
            </a:r>
          </a:p>
        </p:txBody>
      </p:sp>
      <p:sp>
        <p:nvSpPr>
          <p:cNvPr id="6" name="文本框 5">
            <a:extLst>
              <a:ext uri="{FF2B5EF4-FFF2-40B4-BE49-F238E27FC236}">
                <a16:creationId xmlns:a16="http://schemas.microsoft.com/office/drawing/2014/main" id="{E0FD9F4D-C5BD-DC6D-76E4-B3B9BAA676D0}"/>
              </a:ext>
            </a:extLst>
          </p:cNvPr>
          <p:cNvSpPr txBox="1"/>
          <p:nvPr/>
        </p:nvSpPr>
        <p:spPr>
          <a:xfrm>
            <a:off x="4413115" y="4699789"/>
            <a:ext cx="3365770" cy="461665"/>
          </a:xfrm>
          <a:prstGeom prst="rect">
            <a:avLst/>
          </a:prstGeom>
          <a:noFill/>
        </p:spPr>
        <p:txBody>
          <a:bodyPr wrap="square" rtlCol="0">
            <a:spAutoFit/>
          </a:bodyPr>
          <a:lstStyle/>
          <a:p>
            <a:pPr algn="ctr"/>
            <a:r>
              <a:rPr lang="en-US" altLang="zh-CN" sz="2400">
                <a:solidFill>
                  <a:prstClr val="black"/>
                </a:solidFill>
                <a:latin typeface="宋体" panose="02010600030101010101" pitchFamily="2" charset="-122"/>
                <a:ea typeface="宋体" panose="02010600030101010101" pitchFamily="2" charset="-122"/>
              </a:rPr>
              <a:t>2024.08.22</a:t>
            </a:r>
            <a:endParaRPr lang="zh-CN" altLang="en-US" sz="2400" dirty="0">
              <a:solidFill>
                <a:prstClr val="black"/>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898F8697-366A-54C3-D55C-9F1DB228D214}"/>
              </a:ext>
            </a:extLst>
          </p:cNvPr>
          <p:cNvGrpSpPr/>
          <p:nvPr/>
        </p:nvGrpSpPr>
        <p:grpSpPr>
          <a:xfrm rot="15433288">
            <a:off x="2951347" y="-245645"/>
            <a:ext cx="6361278" cy="7047820"/>
            <a:chOff x="4297364" y="903288"/>
            <a:chExt cx="2946834" cy="3067178"/>
          </a:xfrm>
          <a:solidFill>
            <a:schemeClr val="accent1">
              <a:alpha val="3000"/>
            </a:schemeClr>
          </a:solidFill>
        </p:grpSpPr>
        <p:sp>
          <p:nvSpPr>
            <p:cNvPr id="8" name="Freeform 5">
              <a:extLst>
                <a:ext uri="{FF2B5EF4-FFF2-40B4-BE49-F238E27FC236}">
                  <a16:creationId xmlns:a16="http://schemas.microsoft.com/office/drawing/2014/main" id="{6B9BDB4B-DE22-F0AC-E383-30469D4C9737}"/>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9" name="Freeform 7">
              <a:extLst>
                <a:ext uri="{FF2B5EF4-FFF2-40B4-BE49-F238E27FC236}">
                  <a16:creationId xmlns:a16="http://schemas.microsoft.com/office/drawing/2014/main" id="{8DE92577-4D70-1932-DC64-0273AAE82BA9}"/>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0" name="Freeform 9">
              <a:extLst>
                <a:ext uri="{FF2B5EF4-FFF2-40B4-BE49-F238E27FC236}">
                  <a16:creationId xmlns:a16="http://schemas.microsoft.com/office/drawing/2014/main" id="{69FB1030-0A7A-210B-8E14-A2C499EF493C}"/>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1" name="Freeform 10">
              <a:extLst>
                <a:ext uri="{FF2B5EF4-FFF2-40B4-BE49-F238E27FC236}">
                  <a16:creationId xmlns:a16="http://schemas.microsoft.com/office/drawing/2014/main" id="{7FF8C01C-7E4E-203D-5E86-C252AB2FB615}"/>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2" name="Freeform 11">
              <a:extLst>
                <a:ext uri="{FF2B5EF4-FFF2-40B4-BE49-F238E27FC236}">
                  <a16:creationId xmlns:a16="http://schemas.microsoft.com/office/drawing/2014/main" id="{503F2E4E-4C33-74BB-4033-511352FCE1F3}"/>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Tree>
    <p:extLst>
      <p:ext uri="{BB962C8B-B14F-4D97-AF65-F5344CB8AC3E}">
        <p14:creationId xmlns:p14="http://schemas.microsoft.com/office/powerpoint/2010/main" val="3234669661"/>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88856988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349513" y="957773"/>
            <a:ext cx="223139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979528" y="1441260"/>
            <a:ext cx="9864063" cy="1551579"/>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提出了一种新的头像表示方法</a:t>
            </a:r>
            <a:r>
              <a:rPr lang="en-US" altLang="zh-CN" sz="220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a:latin typeface="Times New Roman" panose="02020603050405020304" pitchFamily="18" charset="0"/>
                <a:ea typeface="宋体" panose="02010600030101010101" pitchFamily="2" charset="-122"/>
                <a:cs typeface="Times New Roman" panose="02020603050405020304" pitchFamily="18" charset="0"/>
              </a:rPr>
              <a:t>动态</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a:latin typeface="Times New Roman" panose="02020603050405020304" pitchFamily="18" charset="0"/>
                <a:ea typeface="宋体" panose="02010600030101010101" pitchFamily="2" charset="-122"/>
                <a:cs typeface="Times New Roman" panose="02020603050405020304" pitchFamily="18" charset="0"/>
              </a:rPr>
              <a:t>高斯人头头像模型。该模型能够通过动态</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a:latin typeface="Times New Roman" panose="02020603050405020304" pitchFamily="18" charset="0"/>
                <a:ea typeface="宋体" panose="02010600030101010101" pitchFamily="2" charset="-122"/>
                <a:cs typeface="Times New Roman" panose="02020603050405020304" pitchFamily="18" charset="0"/>
              </a:rPr>
              <a:t>高斯点来建模表达丰富的动态细节，生成超高保真的合成图像，分辨率高达</a:t>
            </a:r>
            <a:r>
              <a:rPr lang="en-US" altLang="zh-CN" sz="2200">
                <a:latin typeface="Times New Roman" panose="02020603050405020304" pitchFamily="18" charset="0"/>
                <a:ea typeface="宋体" panose="02010600030101010101" pitchFamily="2" charset="-122"/>
                <a:cs typeface="Times New Roman" panose="02020603050405020304" pitchFamily="18" charset="0"/>
              </a:rPr>
              <a:t>2K</a:t>
            </a:r>
            <a:r>
              <a:rPr lang="zh-CN" altLang="en-US" sz="220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979528" y="3035369"/>
            <a:ext cx="9864063" cy="1551579"/>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为建模高频动态细节，本文采用了一个全学习的变形场。该变形场可以准确建模极其复杂和夸张的面部表情，避免了传统线性混合皮肤方法在表示夸张和细粒度表情时的局限性。</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EDE94F6-A1DC-71CC-55D6-8FFAFF894BA6}"/>
              </a:ext>
            </a:extLst>
          </p:cNvPr>
          <p:cNvSpPr txBox="1"/>
          <p:nvPr/>
        </p:nvSpPr>
        <p:spPr>
          <a:xfrm>
            <a:off x="979528" y="4629479"/>
            <a:ext cx="9864063" cy="2059410"/>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为解决训练过程中高斯模型的收敛问题，设计了一种高效的几何引导初始化策略。该策略利用隐式表示初始化几何和变形，从而确保高斯人头头像在训练时能够稳定收敛，并在轻量级稀疏视角设置下，以显著优势超越了现有的最先进方法。</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525598204"/>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3" name="文本框 12">
            <a:extLst>
              <a:ext uri="{FF2B5EF4-FFF2-40B4-BE49-F238E27FC236}">
                <a16:creationId xmlns:a16="http://schemas.microsoft.com/office/drawing/2014/main" id="{4D4DD556-A812-AC48-9CFA-FBB070E83526}"/>
              </a:ext>
            </a:extLst>
          </p:cNvPr>
          <p:cNvSpPr txBox="1"/>
          <p:nvPr/>
        </p:nvSpPr>
        <p:spPr>
          <a:xfrm>
            <a:off x="11689391" y="386554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p:cNvSpPr txBox="1"/>
          <p:nvPr>
            <p:custDataLst>
              <p:tags r:id="rId2"/>
            </p:custDataLst>
          </p:nvPr>
        </p:nvSpPr>
        <p:spPr>
          <a:xfrm>
            <a:off x="157363" y="954199"/>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sp>
        <p:nvSpPr>
          <p:cNvPr id="8" name="文本框 7">
            <a:extLst>
              <a:ext uri="{FF2B5EF4-FFF2-40B4-BE49-F238E27FC236}">
                <a16:creationId xmlns:a16="http://schemas.microsoft.com/office/drawing/2014/main" id="{3538B99F-B6DB-E380-852D-B99869F1B0D9}"/>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23068C31-3A0C-2B0B-1F4C-297A53123761}"/>
              </a:ext>
            </a:extLst>
          </p:cNvPr>
          <p:cNvPicPr>
            <a:picLocks noChangeAspect="1"/>
          </p:cNvPicPr>
          <p:nvPr/>
        </p:nvPicPr>
        <p:blipFill>
          <a:blip r:embed="rId5"/>
          <a:stretch>
            <a:fillRect/>
          </a:stretch>
        </p:blipFill>
        <p:spPr>
          <a:xfrm>
            <a:off x="187116" y="2145927"/>
            <a:ext cx="11544348" cy="3861699"/>
          </a:xfrm>
          <a:prstGeom prst="rect">
            <a:avLst/>
          </a:prstGeom>
        </p:spPr>
      </p:pic>
    </p:spTree>
    <p:extLst>
      <p:ext uri="{BB962C8B-B14F-4D97-AF65-F5344CB8AC3E}">
        <p14:creationId xmlns:p14="http://schemas.microsoft.com/office/powerpoint/2010/main" val="4277079253"/>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293057" y="1415425"/>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静态</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a:latin typeface="Times New Roman" panose="02020603050405020304" pitchFamily="18" charset="0"/>
                <a:ea typeface="宋体" panose="02010600030101010101" pitchFamily="2" charset="-122"/>
                <a:cs typeface="Times New Roman" panose="02020603050405020304" pitchFamily="18" charset="0"/>
              </a:rPr>
              <a:t>高斯表示</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Avatar Representation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68302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31808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863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4251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3773315-CCB7-14F0-C18A-BCED993A978F}"/>
                  </a:ext>
                </a:extLst>
              </p:cNvPr>
              <p:cNvSpPr txBox="1"/>
              <p:nvPr/>
            </p:nvSpPr>
            <p:spPr>
              <a:xfrm>
                <a:off x="483244" y="3689432"/>
                <a:ext cx="11060643"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中性模型：</a:t>
                </a:r>
                <a:r>
                  <a:rPr lang="zh-CN" altLang="en-US" sz="2000">
                    <a:latin typeface="Times New Roman" panose="02020603050405020304" pitchFamily="18" charset="0"/>
                    <a:ea typeface="宋体" panose="02010600030101010101" pitchFamily="2" charset="-122"/>
                    <a:cs typeface="Times New Roman" panose="02020603050405020304" pitchFamily="18" charset="0"/>
                  </a:rPr>
                  <a:t>首先，构建一个中性的高斯模型，其中包含与表情无关的属性：</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𝑅</m:t>
                        </m:r>
                      </m:e>
                      <m: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×3</m:t>
                        </m:r>
                      </m:sup>
                    </m:s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表示高斯点在规范空间中的位置。</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𝑅</m:t>
                        </m:r>
                      </m:e>
                      <m: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128</m:t>
                        </m:r>
                      </m:sup>
                    </m:s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表示点的特征向量，作为其内在属性。</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𝑄</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𝑅</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×4</m:t>
                        </m:r>
                      </m:sup>
                    </m:s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𝑅</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×3</m:t>
                        </m:r>
                      </m:sup>
                    </m:s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𝑅</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×1</m:t>
                        </m:r>
                      </m:sup>
                    </m:s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分别表示中性的旋转、缩放和不透明度。</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F3773315-CCB7-14F0-C18A-BCED993A978F}"/>
                  </a:ext>
                </a:extLst>
              </p:cNvPr>
              <p:cNvSpPr txBox="1">
                <a:spLocks noRot="1" noChangeAspect="1" noMove="1" noResize="1" noEditPoints="1" noAdjustHandles="1" noChangeArrowheads="1" noChangeShapeType="1" noTextEdit="1"/>
              </p:cNvSpPr>
              <p:nvPr/>
            </p:nvSpPr>
            <p:spPr>
              <a:xfrm>
                <a:off x="483244" y="3689432"/>
                <a:ext cx="11060643" cy="1080360"/>
              </a:xfrm>
              <a:prstGeom prst="rect">
                <a:avLst/>
              </a:prstGeom>
              <a:blipFill>
                <a:blip r:embed="rId5"/>
                <a:stretch>
                  <a:fillRect l="-496" t="-3955" b="-7910"/>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9312E163-EFF2-19F8-534A-5D665F2E5D4E}"/>
              </a:ext>
            </a:extLst>
          </p:cNvPr>
          <p:cNvSpPr txBox="1"/>
          <p:nvPr/>
        </p:nvSpPr>
        <p:spPr>
          <a:xfrm>
            <a:off x="293057" y="3270021"/>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动态</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a:latin typeface="Times New Roman" panose="02020603050405020304" pitchFamily="18" charset="0"/>
                <a:ea typeface="宋体" panose="02010600030101010101" pitchFamily="2" charset="-122"/>
                <a:cs typeface="Times New Roman" panose="02020603050405020304" pitchFamily="18" charset="0"/>
              </a:rPr>
              <a:t>高斯头像建模</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C5E9EBF0-7689-19B8-6C90-0DE49E9EA09B}"/>
              </a:ext>
            </a:extLst>
          </p:cNvPr>
          <p:cNvPicPr>
            <a:picLocks noChangeAspect="1"/>
          </p:cNvPicPr>
          <p:nvPr/>
        </p:nvPicPr>
        <p:blipFill>
          <a:blip r:embed="rId6"/>
          <a:stretch>
            <a:fillRect/>
          </a:stretch>
        </p:blipFill>
        <p:spPr>
          <a:xfrm>
            <a:off x="3571067" y="5282709"/>
            <a:ext cx="4942461" cy="544418"/>
          </a:xfrm>
          <a:prstGeom prst="rect">
            <a:avLst/>
          </a:prstGeom>
        </p:spPr>
      </p:pic>
      <p:grpSp>
        <p:nvGrpSpPr>
          <p:cNvPr id="33" name="组合 32">
            <a:extLst>
              <a:ext uri="{FF2B5EF4-FFF2-40B4-BE49-F238E27FC236}">
                <a16:creationId xmlns:a16="http://schemas.microsoft.com/office/drawing/2014/main" id="{C7CD8E92-03C1-E933-7A06-7E6A1621911E}"/>
              </a:ext>
            </a:extLst>
          </p:cNvPr>
          <p:cNvGrpSpPr/>
          <p:nvPr/>
        </p:nvGrpSpPr>
        <p:grpSpPr>
          <a:xfrm>
            <a:off x="483244" y="1855156"/>
            <a:ext cx="11060643" cy="1452417"/>
            <a:chOff x="483244" y="1804356"/>
            <a:chExt cx="11060643" cy="1452417"/>
          </a:xfrm>
        </p:grpSpPr>
        <p:pic>
          <p:nvPicPr>
            <p:cNvPr id="13" name="图片 12">
              <a:extLst>
                <a:ext uri="{FF2B5EF4-FFF2-40B4-BE49-F238E27FC236}">
                  <a16:creationId xmlns:a16="http://schemas.microsoft.com/office/drawing/2014/main" id="{63E38DFA-7485-A260-A952-717E165B739A}"/>
                </a:ext>
              </a:extLst>
            </p:cNvPr>
            <p:cNvPicPr>
              <a:picLocks noChangeAspect="1"/>
            </p:cNvPicPr>
            <p:nvPr/>
          </p:nvPicPr>
          <p:blipFill>
            <a:blip r:embed="rId7"/>
            <a:stretch>
              <a:fillRect/>
            </a:stretch>
          </p:blipFill>
          <p:spPr>
            <a:xfrm>
              <a:off x="4510156" y="2736824"/>
              <a:ext cx="3171687" cy="519949"/>
            </a:xfrm>
            <a:prstGeom prst="rect">
              <a:avLst/>
            </a:prstGeom>
          </p:spPr>
        </p:pic>
        <p:sp>
          <p:nvSpPr>
            <p:cNvPr id="8" name="文本框 7">
              <a:extLst>
                <a:ext uri="{FF2B5EF4-FFF2-40B4-BE49-F238E27FC236}">
                  <a16:creationId xmlns:a16="http://schemas.microsoft.com/office/drawing/2014/main" id="{E7779BC2-A274-EA9A-227B-98CB0C6153CD}"/>
                </a:ext>
              </a:extLst>
            </p:cNvPr>
            <p:cNvSpPr txBox="1"/>
            <p:nvPr/>
          </p:nvSpPr>
          <p:spPr>
            <a:xfrm>
              <a:off x="483244" y="1804356"/>
              <a:ext cx="11060643"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基本表示：</a:t>
              </a:r>
              <a:r>
                <a:rPr lang="zh-CN" altLang="en-US" sz="2000">
                  <a:latin typeface="Times New Roman" panose="02020603050405020304" pitchFamily="18" charset="0"/>
                  <a:ea typeface="宋体" panose="02010600030101010101" pitchFamily="2" charset="-122"/>
                  <a:cs typeface="Times New Roman" panose="02020603050405020304" pitchFamily="18" charset="0"/>
                </a:rPr>
                <a:t>静态的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高斯点云由</a:t>
              </a:r>
              <a:r>
                <a:rPr lang="en-US" altLang="zh-CN" sz="2000">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个点组成，每个点的属性包括位置𝑋、多通道颜色𝐶、旋转𝑄、缩放𝑆和不透明度𝐴，其中旋转𝑄使用四元数来表示。这些高斯点可以根据相机参数𝜇被光栅化并渲染成多通道图像𝐼，渲染过程可以表示为：</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9" name="文本框 18">
            <a:extLst>
              <a:ext uri="{FF2B5EF4-FFF2-40B4-BE49-F238E27FC236}">
                <a16:creationId xmlns:a16="http://schemas.microsoft.com/office/drawing/2014/main" id="{73D9EA95-CB3C-7472-83B4-82B8C02473A2}"/>
              </a:ext>
            </a:extLst>
          </p:cNvPr>
          <p:cNvSpPr txBox="1"/>
          <p:nvPr/>
        </p:nvSpPr>
        <p:spPr>
          <a:xfrm>
            <a:off x="483244" y="4733281"/>
            <a:ext cx="11060643"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动态生成器：</a:t>
            </a:r>
            <a:r>
              <a:rPr lang="zh-CN" altLang="en-US" sz="2000">
                <a:latin typeface="Times New Roman" panose="02020603050405020304" pitchFamily="18" charset="0"/>
                <a:ea typeface="宋体" panose="02010600030101010101" pitchFamily="2" charset="-122"/>
                <a:cs typeface="Times New Roman" panose="02020603050405020304" pitchFamily="18" charset="0"/>
              </a:rPr>
              <a:t>构建一个基于</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的表情条件动态生成器</a:t>
            </a:r>
            <a:r>
              <a:rPr lang="en-US" altLang="zh-CN" sz="2000">
                <a:latin typeface="Times New Roman" panose="02020603050405020304" pitchFamily="18" charset="0"/>
                <a:ea typeface="宋体" panose="02010600030101010101" pitchFamily="2" charset="-122"/>
                <a:cs typeface="Times New Roman" panose="02020603050405020304" pitchFamily="18" charset="0"/>
              </a:rPr>
              <a:t>Φ</a:t>
            </a:r>
            <a:r>
              <a:rPr lang="zh-CN" altLang="en-US" sz="2000">
                <a:latin typeface="Times New Roman" panose="02020603050405020304" pitchFamily="18" charset="0"/>
                <a:ea typeface="宋体" panose="02010600030101010101" pitchFamily="2" charset="-122"/>
                <a:cs typeface="Times New Roman" panose="02020603050405020304" pitchFamily="18" charset="0"/>
              </a:rPr>
              <a:t>，用于生成中性模型的动态变化。最终，整个高斯人头头像可以表示为：</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2" name="图片 31">
            <a:extLst>
              <a:ext uri="{FF2B5EF4-FFF2-40B4-BE49-F238E27FC236}">
                <a16:creationId xmlns:a16="http://schemas.microsoft.com/office/drawing/2014/main" id="{A03A5606-8792-06B0-1A10-EC7A02718236}"/>
              </a:ext>
            </a:extLst>
          </p:cNvPr>
          <p:cNvPicPr>
            <a:picLocks noChangeAspect="1"/>
          </p:cNvPicPr>
          <p:nvPr/>
        </p:nvPicPr>
        <p:blipFill>
          <a:blip r:embed="rId8"/>
          <a:stretch>
            <a:fillRect/>
          </a:stretch>
        </p:blipFill>
        <p:spPr>
          <a:xfrm>
            <a:off x="782706" y="5734764"/>
            <a:ext cx="4410075" cy="552450"/>
          </a:xfrm>
          <a:prstGeom prst="rect">
            <a:avLst/>
          </a:prstGeom>
        </p:spPr>
      </p:pic>
      <p:sp>
        <p:nvSpPr>
          <p:cNvPr id="34" name="文本框 33">
            <a:extLst>
              <a:ext uri="{FF2B5EF4-FFF2-40B4-BE49-F238E27FC236}">
                <a16:creationId xmlns:a16="http://schemas.microsoft.com/office/drawing/2014/main" id="{13DC287E-477A-ED3B-714D-97E60D9BC6EC}"/>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Xu Y, Chen B, Li Z, et al. Gaussian head avatar: Ultra high-fidelity head avatar via dynamic gaussians[C]//Proceedings of the IEEE/CVF Conference on Computer Vision and Pattern Recognition. 2024: 1931-1941.</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532008408"/>
      </p:ext>
    </p:extLst>
  </p:cSld>
  <p:clrMapOvr>
    <a:masterClrMapping/>
  </p:clrMapOvr>
  <p:transition>
    <p:wip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JkMTMwYjZmNjQzNTMwNjE2ZmYwY2NkZWU3MjgyZWQifQ=="/>
  <p:tag name="KSO_WPP_MARK_KEY" val="5444498b-26d2-49ff-b7f2-b5957cbeff7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23067</TotalTime>
  <Words>6221</Words>
  <Application>Microsoft Office PowerPoint</Application>
  <PresentationFormat>宽屏</PresentationFormat>
  <Paragraphs>393</Paragraphs>
  <Slides>45</Slides>
  <Notes>45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45</vt:i4>
      </vt:variant>
    </vt:vector>
  </HeadingPairs>
  <TitlesOfParts>
    <vt:vector size="57" baseType="lpstr">
      <vt:lpstr>等线</vt:lpstr>
      <vt:lpstr>等线 Light</vt:lpstr>
      <vt:lpstr>黑体</vt:lpstr>
      <vt:lpstr>思源黑体 Normal</vt:lpstr>
      <vt:lpstr>宋体</vt:lpstr>
      <vt:lpstr>微软雅黑</vt:lpstr>
      <vt:lpstr>微软雅黑 Light</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Zhu, Lidong</cp:lastModifiedBy>
  <cp:revision>996</cp:revision>
  <dcterms:created xsi:type="dcterms:W3CDTF">2021-06-12T07:20:00Z</dcterms:created>
  <dcterms:modified xsi:type="dcterms:W3CDTF">2024-08-21T12:20:32Z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6480CACBD99143468DF16E9377917C17</vt:lpwstr>
  </property>
  <property fmtid="{D5CDD505-2E9C-101B-9397-08002B2CF9AE}" pid="3" name="KSOProductBuildVer">
    <vt:lpwstr>2052-12.1.0.15374</vt:lpwstr>
  </property>
</Properties>
</file>